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89" r:id="rId2"/>
  </p:sldMasterIdLst>
  <p:notesMasterIdLst>
    <p:notesMasterId r:id="rId16"/>
  </p:notesMasterIdLst>
  <p:sldIdLst>
    <p:sldId id="301" r:id="rId3"/>
    <p:sldId id="302" r:id="rId4"/>
    <p:sldId id="303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2" r:id="rId13"/>
    <p:sldId id="311" r:id="rId14"/>
    <p:sldId id="266" r:id="rId15"/>
  </p:sldIdLst>
  <p:sldSz cx="9144000" cy="5143500" type="screen16x9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302" userDrawn="1">
          <p15:clr>
            <a:srgbClr val="A4A3A4"/>
          </p15:clr>
        </p15:guide>
        <p15:guide id="2" orient="horz" pos="2210" userDrawn="1">
          <p15:clr>
            <a:srgbClr val="A4A3A4"/>
          </p15:clr>
        </p15:guide>
        <p15:guide id="3" orient="horz" pos="894" userDrawn="1">
          <p15:clr>
            <a:srgbClr val="A4A3A4"/>
          </p15:clr>
        </p15:guide>
        <p15:guide id="4" orient="horz" pos="2754" userDrawn="1">
          <p15:clr>
            <a:srgbClr val="A4A3A4"/>
          </p15:clr>
        </p15:guide>
        <p15:guide id="5" pos="612" userDrawn="1">
          <p15:clr>
            <a:srgbClr val="A4A3A4"/>
          </p15:clr>
        </p15:guide>
        <p15:guide id="6" pos="2880" userDrawn="1">
          <p15:clr>
            <a:srgbClr val="A4A3A4"/>
          </p15:clr>
        </p15:guide>
        <p15:guide id="7" pos="385" userDrawn="1">
          <p15:clr>
            <a:srgbClr val="A4A3A4"/>
          </p15:clr>
        </p15:guide>
        <p15:guide id="8" pos="158">
          <p15:clr>
            <a:srgbClr val="A4A3A4"/>
          </p15:clr>
        </p15:guide>
        <p15:guide id="9" pos="51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C956"/>
    <a:srgbClr val="00447A"/>
    <a:srgbClr val="2643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19"/>
    <p:restoredTop sz="96405"/>
  </p:normalViewPr>
  <p:slideViewPr>
    <p:cSldViewPr>
      <p:cViewPr varScale="1">
        <p:scale>
          <a:sx n="99" d="100"/>
          <a:sy n="99" d="100"/>
        </p:scale>
        <p:origin x="1080" y="72"/>
      </p:cViewPr>
      <p:guideLst>
        <p:guide orient="horz" pos="1302"/>
        <p:guide orient="horz" pos="2210"/>
        <p:guide orient="horz" pos="894"/>
        <p:guide orient="horz" pos="2754"/>
        <p:guide pos="612"/>
        <p:guide pos="2880"/>
        <p:guide pos="385"/>
        <p:guide pos="158"/>
        <p:guide pos="51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cs typeface="+mn-cs"/>
              </a:defRPr>
            </a:lvl1pPr>
          </a:lstStyle>
          <a:p>
            <a:pPr>
              <a:defRPr/>
            </a:pPr>
            <a:fld id="{F37D8070-6397-854F-970E-9566CA53915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73201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t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3B229F75-CB81-5E11-34F6-6A81ACDD03A7}"/>
              </a:ext>
            </a:extLst>
          </p:cNvPr>
          <p:cNvSpPr/>
          <p:nvPr userDrawn="1"/>
        </p:nvSpPr>
        <p:spPr>
          <a:xfrm>
            <a:off x="0" y="0"/>
            <a:ext cx="9144000" cy="516009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98522119-B21A-CFCB-3173-A76FF44CBD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249" b="54744"/>
          <a:stretch/>
        </p:blipFill>
        <p:spPr>
          <a:xfrm>
            <a:off x="0" y="3579862"/>
            <a:ext cx="4706817" cy="1580237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218FB8F-F110-D8BC-38AD-AD8D4598E2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77"/>
          <a:stretch/>
        </p:blipFill>
        <p:spPr>
          <a:xfrm>
            <a:off x="6521740" y="825866"/>
            <a:ext cx="2622260" cy="3491768"/>
          </a:xfrm>
          <a:prstGeom prst="rect">
            <a:avLst/>
          </a:prstGeom>
        </p:spPr>
      </p:pic>
      <p:sp>
        <p:nvSpPr>
          <p:cNvPr id="35" name="Textplatzhalter 35">
            <a:extLst>
              <a:ext uri="{FF2B5EF4-FFF2-40B4-BE49-F238E27FC236}">
                <a16:creationId xmlns:a16="http://schemas.microsoft.com/office/drawing/2014/main" id="{4109A2D6-C2B9-0DF7-AC58-B2ADE44DC5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536" y="2884677"/>
            <a:ext cx="7156800" cy="625979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2500"/>
              </a:lnSpc>
              <a:buNone/>
              <a:defRPr sz="16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1"/>
              <a:t>Optional subline that can be deleted or moved</a:t>
            </a:r>
            <a:endParaRPr lang="en-GB" sz="1200" b="0" noProof="1">
              <a:solidFill>
                <a:schemeClr val="accent1"/>
              </a:solidFill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A0C0EDCE-980A-CE43-9EBB-8CF56020E7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1409529"/>
            <a:ext cx="8352464" cy="1296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4000" b="1" i="0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noProof="1"/>
              <a:t>This is the title </a:t>
            </a:r>
            <a:br>
              <a:rPr lang="en-GB" noProof="1"/>
            </a:br>
            <a:r>
              <a:rPr lang="en-GB" noProof="1"/>
              <a:t>of the presentation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86130F6-700B-5314-E9F8-404102F831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220886"/>
            <a:ext cx="2451103" cy="673100"/>
          </a:xfrm>
          <a:prstGeom prst="rect">
            <a:avLst/>
          </a:prstGeom>
        </p:spPr>
      </p:pic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49DC58C3-FC30-5EDD-5186-C12D5D6A72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050" y="4664436"/>
            <a:ext cx="8353414" cy="216371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None/>
              <a:defRPr lang="de-DE" sz="1400" b="0" kern="1200" dirty="0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447A"/>
              </a:buClr>
              <a:buSzTx/>
              <a:buFont typeface="Wingdings" charset="0"/>
              <a:buNone/>
              <a:tabLst/>
              <a:defRPr/>
            </a:pPr>
            <a:r>
              <a:rPr lang="de-DE" dirty="0"/>
              <a:t>Location / Occasion – TT.MM.JJJJ</a:t>
            </a:r>
          </a:p>
        </p:txBody>
      </p:sp>
    </p:spTree>
    <p:extLst>
      <p:ext uri="{BB962C8B-B14F-4D97-AF65-F5344CB8AC3E}">
        <p14:creationId xmlns:p14="http://schemas.microsoft.com/office/powerpoint/2010/main" val="3947326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E9EDE158-F7AC-5B41-BCF1-2291BC4DFB2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24408" y="1058864"/>
            <a:ext cx="2523592" cy="15848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1"/>
              <a:t>Picture</a:t>
            </a:r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8FC2014F-A95B-B94F-ABE9-575D52117B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24408" y="2749810"/>
            <a:ext cx="2523592" cy="158489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47A"/>
              </a:buClr>
              <a:buSzTx/>
              <a:buFontTx/>
              <a:buNone/>
              <a:tabLst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1"/>
              <a:t>Picture</a:t>
            </a:r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46075B77-5383-B14F-B04F-0854B98019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6000" y="1060828"/>
            <a:ext cx="5574542" cy="3278561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92088">
              <a:buClr>
                <a:schemeClr val="tx1"/>
              </a:buClr>
              <a:buFont typeface="Symbol" pitchFamily="2" charset="2"/>
              <a:buChar char="-"/>
              <a:defRPr sz="15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6463" indent="-192088">
              <a:buClr>
                <a:schemeClr val="tx1"/>
              </a:buClr>
              <a:buFont typeface="Symbol" pitchFamily="2" charset="2"/>
              <a:buChar char="-"/>
              <a:defRPr sz="15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r>
              <a:rPr lang="en-GB" noProof="1"/>
              <a:t>Bullet points</a:t>
            </a:r>
          </a:p>
          <a:p>
            <a:r>
              <a:rPr lang="en-GB" noProof="1"/>
              <a:t>Bullet points</a:t>
            </a:r>
          </a:p>
          <a:p>
            <a:r>
              <a:rPr lang="en-GB" noProof="1"/>
              <a:t>Bullet points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55D376A-BADA-6F37-CF4B-03429C0219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TT.MM.JJJJ –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4E80B35-2795-0C6C-425E-660DF6AF179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 defTabSz="914296"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0041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/>
              </a:rPr>
              <a:t>Titel of the event or </a:t>
            </a:r>
            <a:r>
              <a:rPr lang="en-GB" sz="900" b="0" i="0" baseline="0" noProof="1">
                <a:solidFill>
                  <a:schemeClr val="accent1"/>
                </a:solidFill>
                <a:latin typeface="Arial" panose="020B0604020202020204" pitchFamily="34" charset="0"/>
                <a:cs typeface="Arial"/>
              </a:rPr>
              <a:t>Research Institute for Farm Animal Biology 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4189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CEE4AD9F-B222-7C03-9E33-B743C5CA05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6000" y="385321"/>
            <a:ext cx="7704392" cy="5302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1"/>
              <a:t>Edit slide title</a:t>
            </a:r>
            <a:endParaRPr lang="en-GB" kern="0" noProof="1"/>
          </a:p>
        </p:txBody>
      </p:sp>
    </p:spTree>
    <p:extLst>
      <p:ext uri="{BB962C8B-B14F-4D97-AF65-F5344CB8AC3E}">
        <p14:creationId xmlns:p14="http://schemas.microsoft.com/office/powerpoint/2010/main" val="419071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EC8E464-4B4D-244E-A7D9-EA3A36BFF2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6000" y="1060828"/>
            <a:ext cx="8352000" cy="16409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1"/>
              <a:t>Body text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48CF718D-3E4E-E946-A5E0-42097FAEB6C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6000" y="2795735"/>
            <a:ext cx="2585910" cy="150420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1"/>
              <a:t>Picture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D618789F-2FE3-784C-9562-AD055076137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65187" y="2791754"/>
            <a:ext cx="2700000" cy="1512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1"/>
              <a:t>Picture</a:t>
            </a:r>
          </a:p>
        </p:txBody>
      </p:sp>
      <p:sp>
        <p:nvSpPr>
          <p:cNvPr id="14" name="Bildplatzhalter 11">
            <a:extLst>
              <a:ext uri="{FF2B5EF4-FFF2-40B4-BE49-F238E27FC236}">
                <a16:creationId xmlns:a16="http://schemas.microsoft.com/office/drawing/2014/main" id="{F341C442-EC02-944F-971F-C8E2D85E4E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20008" y="2795734"/>
            <a:ext cx="2627992" cy="15121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1"/>
              <a:t>Picture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984A99D9-9AF4-D4A1-9F2B-399E640628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6000" y="385321"/>
            <a:ext cx="7704392" cy="5302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1"/>
              <a:t>Edit slide title</a:t>
            </a:r>
            <a:endParaRPr lang="en-GB" kern="0" noProof="1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57DFEBB-35B7-526D-47E5-35C8611D0A1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TT.MM.JJJJ –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754235-B2AA-33B6-5BA9-2F2C7603894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defTabSz="914296"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0041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/>
              </a:rPr>
              <a:t>Titel of the event or </a:t>
            </a:r>
            <a:r>
              <a:rPr lang="en-GB" sz="900" b="0" i="0" baseline="0" noProof="1">
                <a:solidFill>
                  <a:schemeClr val="accent1"/>
                </a:solidFill>
                <a:latin typeface="Arial" panose="020B0604020202020204" pitchFamily="34" charset="0"/>
                <a:cs typeface="Arial"/>
              </a:rPr>
              <a:t>Research Institute for Farm Animal Biology 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4189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288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EC8E464-4B4D-244E-A7D9-EA3A36BFF2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6000" y="1072704"/>
            <a:ext cx="3965402" cy="32499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1"/>
              <a:t>Body text</a:t>
            </a:r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5FF7D830-3A4F-5B4D-9449-BEA7A7D16E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6018" y="1064835"/>
            <a:ext cx="4031981" cy="3257784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buFont typeface="Arial" panose="020B0604020202020204" pitchFamily="34" charset="0"/>
              <a:buChar char="•"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192088">
              <a:buFont typeface="Arial" panose="020B0604020202020204" pitchFamily="34" charset="0"/>
              <a:buChar char="•"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6463" indent="-192088">
              <a:buFont typeface="Arial" panose="020B0604020202020204" pitchFamily="34" charset="0"/>
              <a:buChar char="•"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r>
              <a:rPr lang="en-GB" noProof="1"/>
              <a:t>Bullet points</a:t>
            </a:r>
          </a:p>
          <a:p>
            <a:pPr lvl="1"/>
            <a:r>
              <a:rPr lang="en-GB" noProof="1"/>
              <a:t>Second level		</a:t>
            </a:r>
          </a:p>
          <a:p>
            <a:pPr lvl="2"/>
            <a:r>
              <a:rPr lang="en-GB" noProof="1"/>
              <a:t>Third level</a:t>
            </a:r>
          </a:p>
        </p:txBody>
      </p:sp>
      <p:sp>
        <p:nvSpPr>
          <p:cNvPr id="2" name="Textplatzhalter 2">
            <a:extLst>
              <a:ext uri="{FF2B5EF4-FFF2-40B4-BE49-F238E27FC236}">
                <a16:creationId xmlns:a16="http://schemas.microsoft.com/office/drawing/2014/main" id="{1A08E402-40CC-261A-53C6-0BA27DC373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6000" y="385321"/>
            <a:ext cx="7704392" cy="5302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1"/>
              <a:t>Edit slide title</a:t>
            </a:r>
            <a:endParaRPr lang="en-GB" kern="0" noProof="1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2D0F595-F909-65FE-D097-0FFA6627D55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TT.MM.JJJJ –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B86EBC5-A514-230E-034A-774E42B8DD0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defTabSz="914296"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0041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/>
              </a:rPr>
              <a:t>Titel of the event or </a:t>
            </a:r>
            <a:r>
              <a:rPr lang="en-GB" sz="900" b="0" i="0" baseline="0" noProof="1">
                <a:solidFill>
                  <a:schemeClr val="accent1"/>
                </a:solidFill>
                <a:latin typeface="Arial" panose="020B0604020202020204" pitchFamily="34" charset="0"/>
                <a:cs typeface="Arial"/>
              </a:rPr>
              <a:t>Research Institute for Farm Animal Biology 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4189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147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48CF718D-3E4E-E946-A5E0-42097FAEB6C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6000" y="1059582"/>
            <a:ext cx="5112104" cy="32545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1"/>
              <a:t>Picture</a:t>
            </a:r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52DFB5EB-D720-564F-BC51-1435FEE60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8004" y="1070309"/>
            <a:ext cx="2949996" cy="3243783"/>
          </a:xfrm>
          <a:prstGeom prst="rect">
            <a:avLst/>
          </a:prstGeom>
        </p:spPr>
        <p:txBody>
          <a:bodyPr lIns="0" tIns="0" rIns="0" bIns="46800"/>
          <a:lstStyle>
            <a:lvl1pPr marL="182563" indent="-182563">
              <a:buFont typeface="Arial" panose="020B0604020202020204" pitchFamily="34" charset="0"/>
              <a:buChar char="•"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/>
            </a:lvl2pPr>
            <a:lvl3pPr marL="714375" indent="0">
              <a:buNone/>
              <a:defRPr/>
            </a:lvl3pPr>
          </a:lstStyle>
          <a:p>
            <a:r>
              <a:rPr lang="en-GB" noProof="1"/>
              <a:t>Bulett points</a:t>
            </a:r>
          </a:p>
          <a:p>
            <a:r>
              <a:rPr lang="en-GB" noProof="1"/>
              <a:t>Bulett points</a:t>
            </a:r>
          </a:p>
          <a:p>
            <a:r>
              <a:rPr lang="en-GB" noProof="1"/>
              <a:t>Bulett points</a:t>
            </a:r>
          </a:p>
        </p:txBody>
      </p:sp>
      <p:sp>
        <p:nvSpPr>
          <p:cNvPr id="2" name="Textplatzhalter 2">
            <a:extLst>
              <a:ext uri="{FF2B5EF4-FFF2-40B4-BE49-F238E27FC236}">
                <a16:creationId xmlns:a16="http://schemas.microsoft.com/office/drawing/2014/main" id="{F44D518A-45C7-40D5-7FAC-DFF5CAD9E7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6000" y="385321"/>
            <a:ext cx="7704392" cy="5302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1"/>
              <a:t>Edit slide title</a:t>
            </a:r>
            <a:endParaRPr lang="en-GB" kern="0" noProof="1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8B8AA2-8BE5-28F4-09BD-30FF77C6981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TT.MM.JJJJ –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4AA2DD-5154-D407-4BA0-29D095D1013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defTabSz="914296"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0041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/>
              </a:rPr>
              <a:t>Titel of the event or </a:t>
            </a:r>
            <a:r>
              <a:rPr lang="en-GB" sz="900" b="0" i="0" baseline="0" noProof="1">
                <a:solidFill>
                  <a:schemeClr val="accent1"/>
                </a:solidFill>
                <a:latin typeface="Arial" panose="020B0604020202020204" pitchFamily="34" charset="0"/>
                <a:cs typeface="Arial"/>
              </a:rPr>
              <a:t>Research Institute for Farm Animal Biology 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4189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139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8">
            <a:extLst>
              <a:ext uri="{FF2B5EF4-FFF2-40B4-BE49-F238E27FC236}">
                <a16:creationId xmlns:a16="http://schemas.microsoft.com/office/drawing/2014/main" id="{52DFB5EB-D720-564F-BC51-1435FEE60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6000" y="3358397"/>
            <a:ext cx="1727728" cy="86953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47A"/>
              </a:buClr>
              <a:buSzTx/>
              <a:buFontTx/>
              <a:buNone/>
              <a:tabLst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/>
            </a:lvl2pPr>
            <a:lvl3pPr marL="714375" indent="0">
              <a:buNone/>
              <a:defRPr/>
            </a:lvl3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47A"/>
              </a:buClr>
              <a:buSzTx/>
              <a:buFontTx/>
              <a:buNone/>
              <a:tabLst/>
              <a:defRPr/>
            </a:pPr>
            <a:r>
              <a:rPr lang="en-GB" noProof="1"/>
              <a:t>Individualising farm animal husbandry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D00CEC7-B905-BBE6-AA97-BBBE07EE92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96881" y="3358397"/>
            <a:ext cx="1659096" cy="86953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47A"/>
              </a:buClr>
              <a:buSzTx/>
              <a:buFontTx/>
              <a:buNone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/>
            </a:lvl2pPr>
            <a:lvl3pPr marL="714375" indent="0">
              <a:buNone/>
              <a:defRPr/>
            </a:lvl3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47A"/>
              </a:buClr>
              <a:buSzTx/>
              <a:buFontTx/>
              <a:buNone/>
              <a:tabLst/>
              <a:defRPr/>
            </a:pPr>
            <a:r>
              <a:rPr lang="en-GB" noProof="1"/>
              <a:t>Farming animals in sustainable resource cycles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8A9F00A9-1BD7-7363-DBD4-E67CFC1D05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8982" y="3358397"/>
            <a:ext cx="1566844" cy="93868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47A"/>
              </a:buClr>
              <a:buSzTx/>
              <a:buFontTx/>
              <a:buNone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/>
            </a:lvl2pPr>
            <a:lvl3pPr marL="714375" indent="0">
              <a:buNone/>
              <a:defRPr/>
            </a:lvl3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47A"/>
              </a:buClr>
              <a:buSzTx/>
              <a:buFontTx/>
              <a:buNone/>
              <a:tabLst/>
              <a:defRPr/>
            </a:pPr>
            <a:r>
              <a:rPr lang="en-GB" noProof="1"/>
              <a:t>Coping with critical life phases of farm animals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E8376497-ACEE-C268-AE7F-63A8DDF98B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25636" y="3362078"/>
            <a:ext cx="1566844" cy="94886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47A"/>
              </a:buClr>
              <a:buSzTx/>
              <a:buFontTx/>
              <a:buNone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/>
            </a:lvl2pPr>
            <a:lvl3pPr marL="714375" indent="0">
              <a:buNone/>
              <a:defRPr/>
            </a:lvl3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47A"/>
              </a:buClr>
              <a:buSzTx/>
              <a:buFontTx/>
              <a:buNone/>
              <a:tabLst/>
              <a:defRPr/>
            </a:pPr>
            <a:r>
              <a:rPr lang="en-GB" noProof="1"/>
              <a:t>Promoting diversity in animal farming</a:t>
            </a:r>
          </a:p>
        </p:txBody>
      </p:sp>
      <p:pic>
        <p:nvPicPr>
          <p:cNvPr id="26" name="Grafik 25" descr="Ein Bild, das Schrift, Symbol, Kreis, Grafiken enthält.&#10;&#10;Automatisch generierte Beschreibung">
            <a:extLst>
              <a:ext uri="{FF2B5EF4-FFF2-40B4-BE49-F238E27FC236}">
                <a16:creationId xmlns:a16="http://schemas.microsoft.com/office/drawing/2014/main" id="{1E5653E7-97A1-A7F7-3E4D-C29A76951F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944" y="1380682"/>
            <a:ext cx="1440000" cy="1440000"/>
          </a:xfrm>
          <a:prstGeom prst="rect">
            <a:avLst/>
          </a:prstGeom>
        </p:spPr>
      </p:pic>
      <p:pic>
        <p:nvPicPr>
          <p:cNvPr id="27" name="Grafik 26" descr="Ein Bild, das Grafiken, Screenshot, Symbol, Schrift enthält.&#10;&#10;Automatisch generierte Beschreibung">
            <a:extLst>
              <a:ext uri="{FF2B5EF4-FFF2-40B4-BE49-F238E27FC236}">
                <a16:creationId xmlns:a16="http://schemas.microsoft.com/office/drawing/2014/main" id="{CE28A409-C38A-14C7-76E4-74BD7EC14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982" y="1380682"/>
            <a:ext cx="1440000" cy="1440000"/>
          </a:xfrm>
          <a:prstGeom prst="rect">
            <a:avLst/>
          </a:prstGeom>
        </p:spPr>
      </p:pic>
      <p:pic>
        <p:nvPicPr>
          <p:cNvPr id="28" name="Grafik 27" descr="Ein Bild, das Schrift, Symbol, Grafiken, Logo enthält.&#10;&#10;Automatisch generierte Beschreibung">
            <a:extLst>
              <a:ext uri="{FF2B5EF4-FFF2-40B4-BE49-F238E27FC236}">
                <a16:creationId xmlns:a16="http://schemas.microsoft.com/office/drawing/2014/main" id="{4F6C4C12-A899-D1F6-E4A9-30BBA1BD41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19" y="1380682"/>
            <a:ext cx="1440000" cy="1440000"/>
          </a:xfrm>
          <a:prstGeom prst="rect">
            <a:avLst/>
          </a:prstGeom>
        </p:spPr>
      </p:pic>
      <p:pic>
        <p:nvPicPr>
          <p:cNvPr id="29" name="Grafik 28" descr="Ein Bild, das Symbol, Schrift, Grafiken, Logo enthält.&#10;&#10;Automatisch generierte Beschreibung">
            <a:extLst>
              <a:ext uri="{FF2B5EF4-FFF2-40B4-BE49-F238E27FC236}">
                <a16:creationId xmlns:a16="http://schemas.microsoft.com/office/drawing/2014/main" id="{7757F7DD-C239-70EC-A744-17111407B8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56" y="1380682"/>
            <a:ext cx="1440000" cy="14400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639F39A-3D2A-2D15-E623-A254C2D263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6000" y="385321"/>
            <a:ext cx="7776400" cy="7920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1"/>
              <a:t>Our four focus topics</a:t>
            </a:r>
            <a:endParaRPr lang="en-GB" kern="0" noProof="1"/>
          </a:p>
        </p:txBody>
      </p:sp>
      <p:sp>
        <p:nvSpPr>
          <p:cNvPr id="20" name="Textplatzhalter 17">
            <a:extLst>
              <a:ext uri="{FF2B5EF4-FFF2-40B4-BE49-F238E27FC236}">
                <a16:creationId xmlns:a16="http://schemas.microsoft.com/office/drawing/2014/main" id="{F892C359-E931-3BED-144D-104534CE15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6000" y="3054302"/>
            <a:ext cx="1434590" cy="3003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7662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14375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1"/>
              <a:t>01</a:t>
            </a:r>
          </a:p>
        </p:txBody>
      </p:sp>
      <p:sp>
        <p:nvSpPr>
          <p:cNvPr id="21" name="Textplatzhalter 17">
            <a:extLst>
              <a:ext uri="{FF2B5EF4-FFF2-40B4-BE49-F238E27FC236}">
                <a16:creationId xmlns:a16="http://schemas.microsoft.com/office/drawing/2014/main" id="{A21B949A-5122-B439-9C65-2A18CE01C9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00183" y="3058042"/>
            <a:ext cx="1454856" cy="3003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7662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14375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1"/>
              <a:t>02</a:t>
            </a:r>
          </a:p>
        </p:txBody>
      </p:sp>
      <p:sp>
        <p:nvSpPr>
          <p:cNvPr id="22" name="Textplatzhalter 17">
            <a:extLst>
              <a:ext uri="{FF2B5EF4-FFF2-40B4-BE49-F238E27FC236}">
                <a16:creationId xmlns:a16="http://schemas.microsoft.com/office/drawing/2014/main" id="{8517A1EF-AFCB-CEB0-4E9B-6EDA395580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5779" y="3058042"/>
            <a:ext cx="1454856" cy="3040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7662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14375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1"/>
              <a:t>03</a:t>
            </a:r>
          </a:p>
        </p:txBody>
      </p:sp>
      <p:sp>
        <p:nvSpPr>
          <p:cNvPr id="23" name="Textplatzhalter 17">
            <a:extLst>
              <a:ext uri="{FF2B5EF4-FFF2-40B4-BE49-F238E27FC236}">
                <a16:creationId xmlns:a16="http://schemas.microsoft.com/office/drawing/2014/main" id="{13114193-3DC1-51F2-4CE4-2EC7372883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22944" y="3058042"/>
            <a:ext cx="1454856" cy="3040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rgbClr val="DBC9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7662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14375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1"/>
              <a:t>04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6BBEE9-96BF-B085-61CE-A6B2521B339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e-DE"/>
              <a:t>TT.MM.JJJJ –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1711932-E658-64E2-74C2-344230347EF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 defTabSz="914296"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0041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/>
              </a:rPr>
              <a:t>Titel of the event or </a:t>
            </a:r>
            <a:r>
              <a:rPr lang="en-GB" sz="900" b="0" i="0" baseline="0" noProof="1">
                <a:solidFill>
                  <a:schemeClr val="accent1"/>
                </a:solidFill>
                <a:latin typeface="Arial" panose="020B0604020202020204" pitchFamily="34" charset="0"/>
                <a:cs typeface="Arial"/>
              </a:rPr>
              <a:t>Research Institute for Farm Animal Biology 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4189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1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EC8E464-4B4D-244E-A7D9-EA3A36BFF2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6000" y="1072704"/>
            <a:ext cx="3965402" cy="32499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1"/>
              <a:t>Body text</a:t>
            </a: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EA6A0BCF-13FE-3F2E-B624-0A4502F56C4C}"/>
              </a:ext>
            </a:extLst>
          </p:cNvPr>
          <p:cNvGrpSpPr/>
          <p:nvPr userDrawn="1"/>
        </p:nvGrpSpPr>
        <p:grpSpPr>
          <a:xfrm>
            <a:off x="4987768" y="1057706"/>
            <a:ext cx="3256640" cy="3256640"/>
            <a:chOff x="4987768" y="1057706"/>
            <a:chExt cx="3256640" cy="3256640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988CD65F-EF20-C54A-B155-A1EF42AAB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987768" y="1057706"/>
              <a:ext cx="3256640" cy="3256640"/>
            </a:xfrm>
            <a:prstGeom prst="rect">
              <a:avLst/>
            </a:prstGeom>
            <a:noFill/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C3F86B9A-72F3-F714-5AC1-B946263255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291754" y="1357787"/>
              <a:ext cx="2654877" cy="2654877"/>
            </a:xfrm>
            <a:prstGeom prst="rect">
              <a:avLst/>
            </a:prstGeom>
          </p:spPr>
        </p:pic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CF9E5D3F-43EF-9776-8818-C742120F3C5B}"/>
                </a:ext>
              </a:extLst>
            </p:cNvPr>
            <p:cNvGrpSpPr/>
            <p:nvPr userDrawn="1"/>
          </p:nvGrpSpPr>
          <p:grpSpPr>
            <a:xfrm>
              <a:off x="5540074" y="1625920"/>
              <a:ext cx="2179721" cy="2140382"/>
              <a:chOff x="3995086" y="1323246"/>
              <a:chExt cx="4205415" cy="4205416"/>
            </a:xfrm>
          </p:grpSpPr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DA4B7D49-28BD-7E4D-2CCA-27C02E19B4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95086" y="1323246"/>
                <a:ext cx="4205415" cy="4205416"/>
              </a:xfrm>
              <a:prstGeom prst="rect">
                <a:avLst/>
              </a:prstGeom>
            </p:spPr>
          </p:pic>
          <p:grpSp>
            <p:nvGrpSpPr>
              <p:cNvPr id="10" name="Gruppieren 9">
                <a:extLst>
                  <a:ext uri="{FF2B5EF4-FFF2-40B4-BE49-F238E27FC236}">
                    <a16:creationId xmlns:a16="http://schemas.microsoft.com/office/drawing/2014/main" id="{FC07FE08-2781-2FFE-57B3-16C90947B55F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4034795" y="1365149"/>
                <a:ext cx="4123477" cy="4126686"/>
                <a:chOff x="2805238" y="-630"/>
                <a:chExt cx="5127801" cy="5131793"/>
              </a:xfrm>
            </p:grpSpPr>
            <p:pic>
              <p:nvPicPr>
                <p:cNvPr id="11" name="Grafik 10">
                  <a:extLst>
                    <a:ext uri="{FF2B5EF4-FFF2-40B4-BE49-F238E27FC236}">
                      <a16:creationId xmlns:a16="http://schemas.microsoft.com/office/drawing/2014/main" id="{1E2BB418-78AD-7EC1-1A82-FFEE8327CD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94942" y="1859643"/>
                  <a:ext cx="2538095" cy="3271520"/>
                </a:xfrm>
                <a:prstGeom prst="rect">
                  <a:avLst/>
                </a:prstGeom>
              </p:spPr>
            </p:pic>
            <p:pic>
              <p:nvPicPr>
                <p:cNvPr id="12" name="Grafik 11">
                  <a:extLst>
                    <a:ext uri="{FF2B5EF4-FFF2-40B4-BE49-F238E27FC236}">
                      <a16:creationId xmlns:a16="http://schemas.microsoft.com/office/drawing/2014/main" id="{E8765D95-E530-50D6-74C0-725FF1607A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806929" y="2593067"/>
                  <a:ext cx="3271520" cy="2538096"/>
                </a:xfrm>
                <a:prstGeom prst="rect">
                  <a:avLst/>
                </a:prstGeom>
              </p:spPr>
            </p:pic>
            <p:pic>
              <p:nvPicPr>
                <p:cNvPr id="13" name="Grafik 12">
                  <a:extLst>
                    <a:ext uri="{FF2B5EF4-FFF2-40B4-BE49-F238E27FC236}">
                      <a16:creationId xmlns:a16="http://schemas.microsoft.com/office/drawing/2014/main" id="{8A4753CD-B5DF-F4CA-5689-1173F5B478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661519" y="-630"/>
                  <a:ext cx="3271520" cy="2538096"/>
                </a:xfrm>
                <a:prstGeom prst="rect">
                  <a:avLst/>
                </a:prstGeom>
              </p:spPr>
            </p:pic>
            <p:pic>
              <p:nvPicPr>
                <p:cNvPr id="14" name="Grafik 13">
                  <a:extLst>
                    <a:ext uri="{FF2B5EF4-FFF2-40B4-BE49-F238E27FC236}">
                      <a16:creationId xmlns:a16="http://schemas.microsoft.com/office/drawing/2014/main" id="{9CA8D634-FC14-CDF3-501E-DB11811B79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805238" y="-630"/>
                  <a:ext cx="2538092" cy="3271523"/>
                </a:xfrm>
                <a:prstGeom prst="rect">
                  <a:avLst/>
                </a:prstGeom>
              </p:spPr>
            </p:pic>
          </p:grpSp>
        </p:grp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37A4420-2488-A436-21F6-726DFE90D6F6}"/>
                </a:ext>
              </a:extLst>
            </p:cNvPr>
            <p:cNvSpPr txBox="1"/>
            <p:nvPr userDrawn="1"/>
          </p:nvSpPr>
          <p:spPr>
            <a:xfrm>
              <a:off x="5288769" y="1116782"/>
              <a:ext cx="265487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14635">
                <a:spcBef>
                  <a:spcPct val="0"/>
                </a:spcBef>
              </a:pPr>
              <a:r>
                <a:rPr lang="en-GB" sz="900" b="0" noProof="1">
                  <a:solidFill>
                    <a:schemeClr val="tx1"/>
                  </a:solidFill>
                  <a:latin typeface="Arial"/>
                  <a:ea typeface="ＭＳ Ｐゴシック" charset="-128"/>
                  <a:cs typeface="Arial"/>
                </a:rPr>
                <a:t>Nutrition &amp; Metabolism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09645037-5762-3E54-F848-746E258AB075}"/>
                </a:ext>
              </a:extLst>
            </p:cNvPr>
            <p:cNvSpPr txBox="1"/>
            <p:nvPr userDrawn="1"/>
          </p:nvSpPr>
          <p:spPr>
            <a:xfrm>
              <a:off x="5520682" y="1395558"/>
              <a:ext cx="21991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14635">
                <a:spcBef>
                  <a:spcPct val="0"/>
                </a:spcBef>
              </a:pPr>
              <a:r>
                <a:rPr lang="en-GB" sz="900" b="0" noProof="1">
                  <a:solidFill>
                    <a:schemeClr val="tx1"/>
                  </a:solidFill>
                  <a:latin typeface="Arial"/>
                  <a:ea typeface="ＭＳ Ｐゴシック" charset="-128"/>
                  <a:cs typeface="Arial"/>
                </a:rPr>
                <a:t>Working Groups &amp;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13360C15-E2CA-98B9-B812-FB481061CDF3}"/>
                </a:ext>
              </a:extLst>
            </p:cNvPr>
            <p:cNvSpPr txBox="1"/>
            <p:nvPr userDrawn="1"/>
          </p:nvSpPr>
          <p:spPr>
            <a:xfrm>
              <a:off x="5523722" y="1822053"/>
              <a:ext cx="9204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414635">
                <a:spcBef>
                  <a:spcPct val="0"/>
                </a:spcBef>
              </a:pPr>
              <a:r>
                <a:rPr lang="en-GB" sz="800" b="1" kern="0" noProof="1">
                  <a:solidFill>
                    <a:schemeClr val="bg1"/>
                  </a:solidFill>
                </a:rPr>
                <a:t>Individualizing farm animal husbandry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C3888AB2-5467-05F6-4EBC-07F10F91F81E}"/>
                </a:ext>
              </a:extLst>
            </p:cNvPr>
            <p:cNvSpPr txBox="1"/>
            <p:nvPr userDrawn="1"/>
          </p:nvSpPr>
          <p:spPr>
            <a:xfrm>
              <a:off x="5285783" y="4031913"/>
              <a:ext cx="26578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14635">
                <a:spcBef>
                  <a:spcPct val="0"/>
                </a:spcBef>
              </a:pPr>
              <a:r>
                <a:rPr lang="en-GB" sz="900" b="0" noProof="1">
                  <a:solidFill>
                    <a:schemeClr val="tx1"/>
                  </a:solidFill>
                  <a:latin typeface="Arial"/>
                  <a:ea typeface="ＭＳ Ｐゴシック" charset="-128"/>
                  <a:cs typeface="Arial"/>
                </a:rPr>
                <a:t>Genetics &amp; Genomics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027B604B-4C71-3E34-E3FB-C1D7B444C2DE}"/>
                </a:ext>
              </a:extLst>
            </p:cNvPr>
            <p:cNvSpPr txBox="1"/>
            <p:nvPr userDrawn="1"/>
          </p:nvSpPr>
          <p:spPr>
            <a:xfrm rot="5400000">
              <a:off x="6761056" y="2565499"/>
              <a:ext cx="26462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14635">
                <a:spcBef>
                  <a:spcPct val="0"/>
                </a:spcBef>
              </a:pPr>
              <a:r>
                <a:rPr lang="en-GB" sz="900" b="0" noProof="1">
                  <a:solidFill>
                    <a:schemeClr val="tx1"/>
                  </a:solidFill>
                  <a:latin typeface="Arial"/>
                  <a:ea typeface="ＭＳ Ｐゴシック" charset="-128"/>
                  <a:cs typeface="Arial"/>
                </a:rPr>
                <a:t>Reproduction &amp; Development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5F93033-9D90-4182-452B-1447E34F2670}"/>
                </a:ext>
              </a:extLst>
            </p:cNvPr>
            <p:cNvSpPr txBox="1"/>
            <p:nvPr userDrawn="1"/>
          </p:nvSpPr>
          <p:spPr>
            <a:xfrm rot="16200000">
              <a:off x="3826365" y="2559693"/>
              <a:ext cx="26578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14635">
                <a:spcBef>
                  <a:spcPct val="0"/>
                </a:spcBef>
              </a:pPr>
              <a:r>
                <a:rPr lang="en-GB" sz="900" b="0" noProof="1">
                  <a:solidFill>
                    <a:schemeClr val="tx1"/>
                  </a:solidFill>
                  <a:latin typeface="Arial"/>
                  <a:ea typeface="ＭＳ Ｐゴシック" charset="-128"/>
                  <a:cs typeface="Arial"/>
                </a:rPr>
                <a:t>Behaviour &amp; Husbandry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EA8BBDC9-82AB-7E45-1E48-191C40E3BA2C}"/>
                </a:ext>
              </a:extLst>
            </p:cNvPr>
            <p:cNvSpPr txBox="1"/>
            <p:nvPr userDrawn="1"/>
          </p:nvSpPr>
          <p:spPr>
            <a:xfrm>
              <a:off x="5520683" y="2423975"/>
              <a:ext cx="5062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414635">
                <a:spcBef>
                  <a:spcPct val="0"/>
                </a:spcBef>
              </a:pPr>
              <a:r>
                <a:rPr lang="en-GB" sz="1000" b="1" kern="0" noProof="1">
                  <a:solidFill>
                    <a:schemeClr val="bg1"/>
                  </a:solidFill>
                </a:rPr>
                <a:t>FT1: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5E54339E-5414-31CC-D95D-4265913CEAF7}"/>
                </a:ext>
              </a:extLst>
            </p:cNvPr>
            <p:cNvSpPr txBox="1"/>
            <p:nvPr userDrawn="1"/>
          </p:nvSpPr>
          <p:spPr>
            <a:xfrm>
              <a:off x="6692528" y="1818897"/>
              <a:ext cx="9924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14635">
                <a:spcBef>
                  <a:spcPct val="0"/>
                </a:spcBef>
              </a:pPr>
              <a:r>
                <a:rPr lang="en-GB" sz="800" b="1" kern="0" noProof="1">
                  <a:solidFill>
                    <a:schemeClr val="bg1"/>
                  </a:solidFill>
                </a:rPr>
                <a:t>Farm animals in sustainable resource cycles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1178C8ED-E49D-F2D6-91F2-58CE49F8754E}"/>
                </a:ext>
              </a:extLst>
            </p:cNvPr>
            <p:cNvSpPr txBox="1"/>
            <p:nvPr userDrawn="1"/>
          </p:nvSpPr>
          <p:spPr>
            <a:xfrm>
              <a:off x="6623623" y="2427734"/>
              <a:ext cx="5062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414635">
                <a:spcBef>
                  <a:spcPct val="0"/>
                </a:spcBef>
              </a:pPr>
              <a:r>
                <a:rPr lang="en-GB" sz="1000" b="1" kern="0" noProof="1">
                  <a:solidFill>
                    <a:schemeClr val="bg1"/>
                  </a:solidFill>
                </a:rPr>
                <a:t>FT2: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B22BCD68-C040-2C45-0C4D-55D8E7F046DA}"/>
                </a:ext>
              </a:extLst>
            </p:cNvPr>
            <p:cNvSpPr txBox="1"/>
            <p:nvPr userDrawn="1"/>
          </p:nvSpPr>
          <p:spPr>
            <a:xfrm>
              <a:off x="5539472" y="3116383"/>
              <a:ext cx="11212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414635">
                <a:spcBef>
                  <a:spcPct val="0"/>
                </a:spcBef>
              </a:pPr>
              <a:r>
                <a:rPr lang="en-GB" sz="800" b="1" kern="0" noProof="1">
                  <a:solidFill>
                    <a:schemeClr val="bg1"/>
                  </a:solidFill>
                </a:rPr>
                <a:t>Coping with critical life phases of farm animals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A875E8EE-7271-2A3B-01EC-7D4F23969C5B}"/>
                </a:ext>
              </a:extLst>
            </p:cNvPr>
            <p:cNvSpPr txBox="1"/>
            <p:nvPr userDrawn="1"/>
          </p:nvSpPr>
          <p:spPr>
            <a:xfrm>
              <a:off x="5526488" y="2696932"/>
              <a:ext cx="5062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414635">
                <a:spcBef>
                  <a:spcPct val="0"/>
                </a:spcBef>
              </a:pPr>
              <a:r>
                <a:rPr lang="en-GB" sz="1000" b="1" kern="0" noProof="1">
                  <a:solidFill>
                    <a:schemeClr val="bg1"/>
                  </a:solidFill>
                </a:rPr>
                <a:t>FT3: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50B21F02-E178-C205-5DA8-F4AAD3ECD18D}"/>
                </a:ext>
              </a:extLst>
            </p:cNvPr>
            <p:cNvSpPr txBox="1"/>
            <p:nvPr userDrawn="1"/>
          </p:nvSpPr>
          <p:spPr>
            <a:xfrm>
              <a:off x="6624958" y="3122534"/>
              <a:ext cx="10729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14635">
                <a:spcBef>
                  <a:spcPct val="0"/>
                </a:spcBef>
              </a:pPr>
              <a:r>
                <a:rPr lang="en-GB" sz="800" b="1" noProof="1">
                  <a:solidFill>
                    <a:schemeClr val="bg1"/>
                  </a:solidFill>
                  <a:ea typeface="ＭＳ Ｐゴシック" charset="-128"/>
                  <a:cs typeface="Arial"/>
                </a:rPr>
                <a:t>Promoting diversity in animal farming</a:t>
              </a:r>
              <a:endParaRPr lang="en-GB" sz="800" b="1" kern="0" noProof="1">
                <a:solidFill>
                  <a:schemeClr val="bg1"/>
                </a:solidFill>
              </a:endParaRP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D35F812B-CBCB-9BB0-529C-E8877635BB2C}"/>
                </a:ext>
              </a:extLst>
            </p:cNvPr>
            <p:cNvSpPr txBox="1"/>
            <p:nvPr userDrawn="1"/>
          </p:nvSpPr>
          <p:spPr>
            <a:xfrm>
              <a:off x="6624931" y="2698074"/>
              <a:ext cx="5062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414635">
                <a:spcBef>
                  <a:spcPct val="0"/>
                </a:spcBef>
              </a:pPr>
              <a:r>
                <a:rPr lang="en-GB" sz="1000" b="1" kern="0" noProof="1">
                  <a:solidFill>
                    <a:schemeClr val="bg1"/>
                  </a:solidFill>
                </a:rPr>
                <a:t>FT4: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25726D61-C446-2440-CB1B-1148410E1D2E}"/>
                </a:ext>
              </a:extLst>
            </p:cNvPr>
            <p:cNvSpPr txBox="1"/>
            <p:nvPr userDrawn="1"/>
          </p:nvSpPr>
          <p:spPr>
            <a:xfrm>
              <a:off x="5520681" y="3773208"/>
              <a:ext cx="21991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14635">
                <a:spcBef>
                  <a:spcPct val="0"/>
                </a:spcBef>
              </a:pPr>
              <a:r>
                <a:rPr lang="en-GB" sz="900" b="0" noProof="1">
                  <a:solidFill>
                    <a:schemeClr val="tx1"/>
                  </a:solidFill>
                  <a:latin typeface="Arial"/>
                  <a:ea typeface="ＭＳ Ｐゴシック" charset="-128"/>
                  <a:cs typeface="Arial"/>
                </a:rPr>
                <a:t>Service Groups</a:t>
              </a:r>
            </a:p>
          </p:txBody>
        </p:sp>
      </p:grp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DCEC2BDC-D886-085C-5234-0A38689282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6000" y="385321"/>
            <a:ext cx="7704392" cy="5302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1"/>
              <a:t>Edit slide title</a:t>
            </a:r>
            <a:endParaRPr lang="en-GB" kern="0" noProof="1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23974FB-4FA2-4A57-92E2-E1CBD2F69BF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TT.MM.JJJJ –</a:t>
            </a:r>
            <a:endParaRPr lang="de-DE" dirty="0"/>
          </a:p>
        </p:txBody>
      </p:sp>
      <p:sp>
        <p:nvSpPr>
          <p:cNvPr id="29" name="Fußzeilenplatzhalter 28">
            <a:extLst>
              <a:ext uri="{FF2B5EF4-FFF2-40B4-BE49-F238E27FC236}">
                <a16:creationId xmlns:a16="http://schemas.microsoft.com/office/drawing/2014/main" id="{F02DBDF1-FEE3-BBD4-0094-242719CB169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defTabSz="914296"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0041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/>
              </a:rPr>
              <a:t>Titel of the event or </a:t>
            </a:r>
            <a:r>
              <a:rPr lang="en-GB" sz="900" b="0" i="0" baseline="0" noProof="1">
                <a:solidFill>
                  <a:schemeClr val="accent1"/>
                </a:solidFill>
                <a:latin typeface="Arial" panose="020B0604020202020204" pitchFamily="34" charset="0"/>
                <a:cs typeface="Arial"/>
              </a:rPr>
              <a:t>Research Institute for Farm Animal Biology 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4189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93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_Dummersdor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F760217F-247B-D598-3111-6B0887666B3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sp>
        <p:nvSpPr>
          <p:cNvPr id="8" name="Text Box 18">
            <a:extLst>
              <a:ext uri="{FF2B5EF4-FFF2-40B4-BE49-F238E27FC236}">
                <a16:creationId xmlns:a16="http://schemas.microsoft.com/office/drawing/2014/main" id="{D58BAEED-C70D-BE45-9A27-C5432622CA2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15124" y="2003645"/>
            <a:ext cx="3743325" cy="1172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1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Research Institute for Farm Animal Biology Wilhelm-Stahl-Allee 2</a:t>
            </a:r>
          </a:p>
          <a:p>
            <a:r>
              <a:rPr lang="en-GB" sz="1400" b="0" noProof="1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18196 Dummerstorf, Germany</a:t>
            </a:r>
          </a:p>
          <a:p>
            <a:endParaRPr lang="en-GB" sz="1400" b="0" noProof="1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defRPr/>
            </a:pPr>
            <a:r>
              <a:rPr lang="en-GB" sz="1400" b="0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www.fbn-dummerstorf.de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D221C12F-7F1D-20B8-5C8F-309C94B60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695"/>
          <a:stretch/>
        </p:blipFill>
        <p:spPr>
          <a:xfrm>
            <a:off x="0" y="267494"/>
            <a:ext cx="5115124" cy="46990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185FE1B9-D8A3-A15E-3D76-4D58F69F8E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20072" y="1491630"/>
            <a:ext cx="435869" cy="43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48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4D7F83C-27F6-57A3-2492-DE2B709DBDCE}"/>
              </a:ext>
            </a:extLst>
          </p:cNvPr>
          <p:cNvSpPr/>
          <p:nvPr userDrawn="1"/>
        </p:nvSpPr>
        <p:spPr>
          <a:xfrm>
            <a:off x="-5040" y="0"/>
            <a:ext cx="914904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>
              <a:solidFill>
                <a:schemeClr val="accent2"/>
              </a:solidFill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68CD0E7-8B49-5F33-AF63-6FB280B51E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1559935"/>
            <a:ext cx="8338595" cy="12961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4000" b="1" i="0" cap="none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noProof="1"/>
              <a:t>Titel of the chapter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83FA4A1-FACF-F56F-241F-F2F4CDF9DB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98726" y="339502"/>
            <a:ext cx="435869" cy="43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52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">
            <a:extLst>
              <a:ext uri="{FF2B5EF4-FFF2-40B4-BE49-F238E27FC236}">
                <a16:creationId xmlns:a16="http://schemas.microsoft.com/office/drawing/2014/main" id="{1390AFB6-0191-2E4F-BCA1-265D054C03E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20072" y="4719565"/>
            <a:ext cx="352885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A348B26F-88CC-8B46-93FD-142CB1F91362}" type="slidenum">
              <a:rPr lang="en-GB" sz="900" b="0" i="0" baseline="0" noProof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‹Nr.›</a:t>
            </a:fld>
            <a:endParaRPr lang="en-GB" sz="900" b="0" i="0" baseline="0" noProof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F7693EC-7304-C0F4-0850-B4BF29582F4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298726" y="339502"/>
            <a:ext cx="435869" cy="435869"/>
          </a:xfrm>
          <a:prstGeom prst="rect">
            <a:avLst/>
          </a:prstGeom>
        </p:spPr>
      </p:pic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F14DF5BC-2EEA-39B1-00FB-3C4883524B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6000" y="4719564"/>
            <a:ext cx="719616" cy="13849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de-DE"/>
              <a:t>TT.MM.JJJJ –</a:t>
            </a:r>
            <a:endParaRPr lang="de-DE" dirty="0"/>
          </a:p>
        </p:txBody>
      </p:sp>
      <p:sp>
        <p:nvSpPr>
          <p:cNvPr id="6" name="Fußzeilenplatzhalter 6">
            <a:extLst>
              <a:ext uri="{FF2B5EF4-FFF2-40B4-BE49-F238E27FC236}">
                <a16:creationId xmlns:a16="http://schemas.microsoft.com/office/drawing/2014/main" id="{4600BA1D-08DC-CD1C-52FC-5A9705CA0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52000" y="4719564"/>
            <a:ext cx="5269776" cy="13849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algn="l" defTabSz="914296"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41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/>
              </a:rPr>
              <a:t>Titel </a:t>
            </a:r>
            <a:r>
              <a:rPr kumimoji="0" lang="de-D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41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/>
              </a:rPr>
              <a:t>of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41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/>
              </a:rPr>
              <a:t> </a:t>
            </a:r>
            <a:r>
              <a:rPr kumimoji="0" lang="de-D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41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/>
              </a:rPr>
              <a:t>the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41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/>
              </a:rPr>
              <a:t> </a:t>
            </a:r>
            <a:r>
              <a:rPr kumimoji="0" lang="de-D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41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/>
              </a:rPr>
              <a:t>event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41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/>
              </a:rPr>
              <a:t> </a:t>
            </a:r>
            <a:r>
              <a:rPr kumimoji="0" lang="de-D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41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/>
              </a:rPr>
              <a:t>or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41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/>
              </a:rPr>
              <a:t> </a:t>
            </a:r>
            <a:r>
              <a:rPr lang="en-GB" sz="900" b="0" i="0" baseline="0" noProof="1">
                <a:solidFill>
                  <a:schemeClr val="accent1"/>
                </a:solidFill>
                <a:latin typeface="Arial" panose="020B0604020202020204" pitchFamily="34" charset="0"/>
                <a:cs typeface="Arial"/>
              </a:rPr>
              <a:t>Research Institute for Farm Animal Biology 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4189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33" r:id="rId2"/>
    <p:sldLayoutId id="2147483877" r:id="rId3"/>
    <p:sldLayoutId id="2147483878" r:id="rId4"/>
    <p:sldLayoutId id="2147483879" r:id="rId5"/>
    <p:sldLayoutId id="2147483891" r:id="rId6"/>
    <p:sldLayoutId id="2147483892" r:id="rId7"/>
    <p:sldLayoutId id="2147483886" r:id="rId8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anose="020F0502020204030204" pitchFamily="34" charset="0"/>
          <a:ea typeface="ＭＳ Ｐゴシック" charset="0"/>
          <a:cs typeface="Calibri" panose="020F050202020403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Calibri" pitchFamily="34" charset="0"/>
        </a:defRPr>
      </a:lvl9pPr>
    </p:titleStyle>
    <p:bodyStyle>
      <a:lvl1pPr marL="182563" indent="-182563" algn="l" rtl="0" eaLnBrk="1" fontAlgn="base" hangingPunct="1">
        <a:spcBef>
          <a:spcPct val="20000"/>
        </a:spcBef>
        <a:spcAft>
          <a:spcPct val="0"/>
        </a:spcAft>
        <a:buClr>
          <a:srgbClr val="00447A"/>
        </a:buClr>
        <a:buFont typeface="Wingdings" charset="0"/>
        <a:buChar char="§"/>
        <a:defRPr b="1">
          <a:solidFill>
            <a:schemeClr val="tx1"/>
          </a:solidFill>
          <a:latin typeface="Calibri" panose="020F0502020204030204" pitchFamily="34" charset="0"/>
          <a:ea typeface="ＭＳ Ｐゴシック" charset="0"/>
          <a:cs typeface="Calibri" panose="020F0502020204030204" pitchFamily="34" charset="0"/>
        </a:defRPr>
      </a:lvl1pPr>
      <a:lvl2pPr marL="539750" indent="-192088" algn="l" rtl="0" eaLnBrk="1" fontAlgn="base" hangingPunct="1">
        <a:spcBef>
          <a:spcPct val="20000"/>
        </a:spcBef>
        <a:spcAft>
          <a:spcPct val="0"/>
        </a:spcAft>
        <a:buClr>
          <a:srgbClr val="00447A"/>
        </a:buClr>
        <a:buFont typeface="Arial" charset="0"/>
        <a:buChar char="–"/>
        <a:defRPr>
          <a:solidFill>
            <a:schemeClr val="tx1"/>
          </a:solidFill>
          <a:latin typeface="Calibri" panose="020F0502020204030204" pitchFamily="34" charset="0"/>
          <a:ea typeface="ＭＳ Ｐゴシック" charset="0"/>
          <a:cs typeface="Calibri" panose="020F0502020204030204" pitchFamily="34" charset="0"/>
        </a:defRPr>
      </a:lvl2pPr>
      <a:lvl3pPr marL="906463" indent="-192088" algn="l" rtl="0" eaLnBrk="1" fontAlgn="base" hangingPunct="1">
        <a:spcBef>
          <a:spcPct val="20000"/>
        </a:spcBef>
        <a:spcAft>
          <a:spcPct val="0"/>
        </a:spcAft>
        <a:buClr>
          <a:srgbClr val="00447A"/>
        </a:buClr>
        <a:buChar char="•"/>
        <a:defRPr sz="1600">
          <a:solidFill>
            <a:schemeClr val="tx1"/>
          </a:solidFill>
          <a:latin typeface="Arial" charset="0"/>
          <a:ea typeface="ＭＳ Ｐゴシック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ea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456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anose="020F0502020204030204" pitchFamily="34" charset="0"/>
          <a:ea typeface="ＭＳ Ｐゴシック" charset="0"/>
          <a:cs typeface="Calibri" panose="020F050202020403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Calibri" pitchFamily="34" charset="0"/>
        </a:defRPr>
      </a:lvl9pPr>
    </p:titleStyle>
    <p:bodyStyle>
      <a:lvl1pPr marL="182563" indent="-182563" algn="l" rtl="0" eaLnBrk="1" fontAlgn="base" hangingPunct="1">
        <a:spcBef>
          <a:spcPct val="20000"/>
        </a:spcBef>
        <a:spcAft>
          <a:spcPct val="0"/>
        </a:spcAft>
        <a:buClr>
          <a:srgbClr val="00447A"/>
        </a:buClr>
        <a:buFont typeface="Wingdings" charset="0"/>
        <a:buChar char="§"/>
        <a:defRPr b="1">
          <a:solidFill>
            <a:schemeClr val="tx1"/>
          </a:solidFill>
          <a:latin typeface="Calibri" panose="020F0502020204030204" pitchFamily="34" charset="0"/>
          <a:ea typeface="ＭＳ Ｐゴシック" charset="0"/>
          <a:cs typeface="Calibri" panose="020F0502020204030204" pitchFamily="34" charset="0"/>
        </a:defRPr>
      </a:lvl1pPr>
      <a:lvl2pPr marL="539750" indent="-192088" algn="l" rtl="0" eaLnBrk="1" fontAlgn="base" hangingPunct="1">
        <a:spcBef>
          <a:spcPct val="20000"/>
        </a:spcBef>
        <a:spcAft>
          <a:spcPct val="0"/>
        </a:spcAft>
        <a:buClr>
          <a:srgbClr val="00447A"/>
        </a:buClr>
        <a:buFont typeface="Arial" charset="0"/>
        <a:buChar char="–"/>
        <a:defRPr>
          <a:solidFill>
            <a:schemeClr val="tx1"/>
          </a:solidFill>
          <a:latin typeface="Calibri" panose="020F0502020204030204" pitchFamily="34" charset="0"/>
          <a:ea typeface="ＭＳ Ｐゴシック" charset="0"/>
          <a:cs typeface="Calibri" panose="020F0502020204030204" pitchFamily="34" charset="0"/>
        </a:defRPr>
      </a:lvl2pPr>
      <a:lvl3pPr marL="906463" indent="-192088" algn="l" rtl="0" eaLnBrk="1" fontAlgn="base" hangingPunct="1">
        <a:spcBef>
          <a:spcPct val="20000"/>
        </a:spcBef>
        <a:spcAft>
          <a:spcPct val="0"/>
        </a:spcAft>
        <a:buClr>
          <a:srgbClr val="00447A"/>
        </a:buClr>
        <a:buChar char="•"/>
        <a:defRPr sz="1600">
          <a:solidFill>
            <a:schemeClr val="tx1"/>
          </a:solidFill>
          <a:latin typeface="Arial" charset="0"/>
          <a:ea typeface="ＭＳ Ｐゴシック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ea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B38143D-244C-668F-9803-E94C19AF0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73" y="1131590"/>
            <a:ext cx="8352464" cy="1296000"/>
          </a:xfrm>
        </p:spPr>
        <p:txBody>
          <a:bodyPr/>
          <a:lstStyle/>
          <a:p>
            <a:r>
              <a:rPr lang="de-DE" sz="2800" noProof="1" smtClean="0"/>
              <a:t>Zusammenarbeit </a:t>
            </a:r>
            <a:r>
              <a:rPr lang="de-DE" sz="2800" noProof="1"/>
              <a:t>zwischen </a:t>
            </a:r>
            <a:r>
              <a:rPr lang="de-DE" sz="2800" noProof="1" smtClean="0"/>
              <a:t/>
            </a:r>
            <a:br>
              <a:rPr lang="de-DE" sz="2800" noProof="1" smtClean="0"/>
            </a:br>
            <a:r>
              <a:rPr lang="de-DE" sz="2800" noProof="1" smtClean="0"/>
              <a:t>Genbank </a:t>
            </a:r>
            <a:r>
              <a:rPr lang="de-DE" sz="2800" noProof="1"/>
              <a:t>und Herdbuchzucht – </a:t>
            </a:r>
            <a:br>
              <a:rPr lang="de-DE" sz="2800" noProof="1"/>
            </a:br>
            <a:r>
              <a:rPr lang="de-DE" sz="2800" noProof="1"/>
              <a:t>Erfolgsbeispiel </a:t>
            </a:r>
            <a:r>
              <a:rPr lang="de-DE" sz="2800" noProof="1" smtClean="0"/>
              <a:t>Deutsches Sattelschwein</a:t>
            </a:r>
            <a:r>
              <a:rPr lang="en-GB" sz="2800" noProof="1" smtClean="0"/>
              <a:t/>
            </a:r>
            <a:br>
              <a:rPr lang="en-GB" sz="2800" noProof="1" smtClean="0"/>
            </a:br>
            <a:r>
              <a:rPr lang="en-GB" noProof="1"/>
              <a:t/>
            </a:r>
            <a:br>
              <a:rPr lang="en-GB" noProof="1"/>
            </a:br>
            <a:r>
              <a:rPr lang="en-GB" sz="2000" baseline="30000" noProof="1" smtClean="0"/>
              <a:t>1</a:t>
            </a:r>
            <a:r>
              <a:rPr lang="en-GB" sz="2000" noProof="1" smtClean="0"/>
              <a:t>A. </a:t>
            </a:r>
            <a:r>
              <a:rPr lang="en-GB" sz="2000" noProof="1"/>
              <a:t>Vernunft, </a:t>
            </a:r>
            <a:r>
              <a:rPr lang="en-GB" sz="2000" baseline="30000" noProof="1" smtClean="0"/>
              <a:t>2</a:t>
            </a:r>
            <a:r>
              <a:rPr lang="en-GB" sz="2000" noProof="1" smtClean="0"/>
              <a:t>C. </a:t>
            </a:r>
            <a:r>
              <a:rPr lang="en-GB" sz="2000" noProof="1"/>
              <a:t>Reimer, </a:t>
            </a:r>
            <a:r>
              <a:rPr lang="en-GB" sz="2000" baseline="30000" noProof="1" smtClean="0"/>
              <a:t>1</a:t>
            </a:r>
            <a:r>
              <a:rPr lang="en-GB" sz="2000" noProof="1" smtClean="0"/>
              <a:t>M. </a:t>
            </a:r>
            <a:r>
              <a:rPr lang="en-GB" sz="2000" noProof="1"/>
              <a:t>Zenk, </a:t>
            </a:r>
            <a:r>
              <a:rPr lang="en-GB" sz="2000" baseline="30000" noProof="1" smtClean="0"/>
              <a:t>2</a:t>
            </a:r>
            <a:r>
              <a:rPr lang="en-GB" sz="2000" noProof="1" smtClean="0"/>
              <a:t>H. </a:t>
            </a:r>
            <a:r>
              <a:rPr lang="en-GB" sz="2000" noProof="1"/>
              <a:t>Henning, </a:t>
            </a:r>
            <a:r>
              <a:rPr lang="en-GB" sz="2000" baseline="30000" noProof="1" smtClean="0"/>
              <a:t>2</a:t>
            </a:r>
            <a:r>
              <a:rPr lang="en-GB" sz="2000" noProof="1" smtClean="0"/>
              <a:t>S. Weigend</a:t>
            </a:r>
            <a:br>
              <a:rPr lang="en-GB" sz="2000" noProof="1" smtClean="0"/>
            </a:br>
            <a:r>
              <a:rPr lang="en-GB" sz="2000" noProof="1"/>
              <a:t/>
            </a:r>
            <a:br>
              <a:rPr lang="en-GB" sz="2000" noProof="1"/>
            </a:br>
            <a:r>
              <a:rPr lang="en-GB" sz="1600" baseline="30000" noProof="1" smtClean="0"/>
              <a:t>1</a:t>
            </a:r>
            <a:r>
              <a:rPr lang="en-GB" sz="1600" noProof="1" smtClean="0"/>
              <a:t>Forschungsinstitut </a:t>
            </a:r>
            <a:r>
              <a:rPr lang="en-GB" sz="1600" noProof="1"/>
              <a:t>für Nutztierbiologie (FBN</a:t>
            </a:r>
            <a:r>
              <a:rPr lang="en-GB" sz="1600" noProof="1" smtClean="0"/>
              <a:t>), Dummerstorf</a:t>
            </a:r>
            <a:r>
              <a:rPr lang="en-GB" sz="2000" noProof="1"/>
              <a:t/>
            </a:r>
            <a:br>
              <a:rPr lang="en-GB" sz="2000" noProof="1"/>
            </a:br>
            <a:r>
              <a:rPr lang="en-GB" sz="1600" baseline="30000" noProof="1" smtClean="0"/>
              <a:t>2</a:t>
            </a:r>
            <a:r>
              <a:rPr lang="de-DE" sz="1600" noProof="1" smtClean="0"/>
              <a:t>Institut </a:t>
            </a:r>
            <a:r>
              <a:rPr lang="de-DE" sz="1600" noProof="1"/>
              <a:t>für Nutztiergenetik </a:t>
            </a:r>
            <a:r>
              <a:rPr lang="de-DE" sz="1600" noProof="1" smtClean="0"/>
              <a:t>(</a:t>
            </a:r>
            <a:r>
              <a:rPr lang="de-DE" sz="1600" noProof="1"/>
              <a:t>ING) des </a:t>
            </a:r>
            <a:r>
              <a:rPr lang="de-DE" sz="1600" noProof="1" smtClean="0"/>
              <a:t>Friedrich-Loeffler-Instituts (FLI)</a:t>
            </a:r>
            <a:r>
              <a:rPr lang="en-GB" sz="1600" noProof="1" smtClean="0"/>
              <a:t> </a:t>
            </a:r>
            <a:r>
              <a:rPr lang="en-GB" sz="2000" noProof="1"/>
              <a:t/>
            </a:r>
            <a:br>
              <a:rPr lang="en-GB" sz="2000" noProof="1"/>
            </a:b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19101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395288" y="123478"/>
            <a:ext cx="7704392" cy="530245"/>
          </a:xfrm>
        </p:spPr>
        <p:txBody>
          <a:bodyPr/>
          <a:lstStyle/>
          <a:p>
            <a:pPr algn="ctr"/>
            <a:r>
              <a:rPr lang="de-DE" sz="2400" dirty="0" smtClean="0"/>
              <a:t>Wurfergebnisse</a:t>
            </a:r>
            <a:endParaRPr lang="en-GB" sz="2400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421266"/>
              </p:ext>
            </p:extLst>
          </p:nvPr>
        </p:nvGraphicFramePr>
        <p:xfrm>
          <a:off x="527864" y="2859886"/>
          <a:ext cx="8148591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574">
                  <a:extLst>
                    <a:ext uri="{9D8B030D-6E8A-4147-A177-3AD203B41FA5}">
                      <a16:colId xmlns:a16="http://schemas.microsoft.com/office/drawing/2014/main" val="1483673775"/>
                    </a:ext>
                  </a:extLst>
                </a:gridCol>
                <a:gridCol w="806827">
                  <a:extLst>
                    <a:ext uri="{9D8B030D-6E8A-4147-A177-3AD203B41FA5}">
                      <a16:colId xmlns:a16="http://schemas.microsoft.com/office/drawing/2014/main" val="3764976633"/>
                    </a:ext>
                  </a:extLst>
                </a:gridCol>
                <a:gridCol w="870540">
                  <a:extLst>
                    <a:ext uri="{9D8B030D-6E8A-4147-A177-3AD203B41FA5}">
                      <a16:colId xmlns:a16="http://schemas.microsoft.com/office/drawing/2014/main" val="3234429633"/>
                    </a:ext>
                  </a:extLst>
                </a:gridCol>
                <a:gridCol w="916147">
                  <a:extLst>
                    <a:ext uri="{9D8B030D-6E8A-4147-A177-3AD203B41FA5}">
                      <a16:colId xmlns:a16="http://schemas.microsoft.com/office/drawing/2014/main" val="61866408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81787851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364261376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282636204"/>
                    </a:ext>
                  </a:extLst>
                </a:gridCol>
                <a:gridCol w="1080119">
                  <a:extLst>
                    <a:ext uri="{9D8B030D-6E8A-4147-A177-3AD203B41FA5}">
                      <a16:colId xmlns:a16="http://schemas.microsoft.com/office/drawing/2014/main" val="38121516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noProof="0" dirty="0" smtClean="0"/>
                        <a:t>Sau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 smtClean="0"/>
                        <a:t>LGF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 smtClean="0"/>
                        <a:t>m/w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noProof="0" dirty="0" err="1" smtClean="0"/>
                        <a:t>abge</a:t>
                      </a:r>
                      <a:r>
                        <a:rPr lang="de-DE" noProof="0" dirty="0" smtClean="0"/>
                        <a:t>-setzt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 err="1" smtClean="0"/>
                        <a:t>Wurf</a:t>
                      </a:r>
                      <a:r>
                        <a:rPr lang="en-GB" noProof="0" dirty="0" smtClean="0"/>
                        <a:t>-</a:t>
                      </a:r>
                      <a:br>
                        <a:rPr lang="en-GB" noProof="0" dirty="0" smtClean="0"/>
                      </a:br>
                      <a:r>
                        <a:rPr lang="en-GB" noProof="0" dirty="0" err="1" smtClean="0"/>
                        <a:t>gewicht</a:t>
                      </a:r>
                      <a:r>
                        <a:rPr lang="en-GB" noProof="0" dirty="0" smtClean="0"/>
                        <a:t> d0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 err="1" smtClean="0"/>
                        <a:t>Ferkel</a:t>
                      </a:r>
                      <a:r>
                        <a:rPr lang="en-GB" noProof="0" dirty="0" smtClean="0"/>
                        <a:t>-</a:t>
                      </a:r>
                    </a:p>
                    <a:p>
                      <a:pPr algn="ctr"/>
                      <a:r>
                        <a:rPr lang="en-GB" noProof="0" dirty="0" err="1" smtClean="0"/>
                        <a:t>gewicht</a:t>
                      </a:r>
                      <a:r>
                        <a:rPr lang="en-GB" noProof="0" dirty="0" smtClean="0"/>
                        <a:t> d0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noProof="0" dirty="0" err="1" smtClean="0"/>
                        <a:t>Wurf</a:t>
                      </a:r>
                      <a:r>
                        <a:rPr lang="en-GB" baseline="0" noProof="0" dirty="0" smtClean="0"/>
                        <a:t>-</a:t>
                      </a:r>
                      <a:br>
                        <a:rPr lang="en-GB" baseline="0" noProof="0" dirty="0" smtClean="0"/>
                      </a:br>
                      <a:r>
                        <a:rPr lang="en-GB" baseline="0" noProof="0" dirty="0" err="1" smtClean="0"/>
                        <a:t>gewicht</a:t>
                      </a:r>
                      <a:endParaRPr lang="en-GB" baseline="0" noProof="0" dirty="0" smtClean="0"/>
                    </a:p>
                    <a:p>
                      <a:pPr algn="ctr"/>
                      <a:r>
                        <a:rPr lang="en-GB" baseline="0" noProof="0" dirty="0" smtClean="0"/>
                        <a:t>d28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 err="1" smtClean="0"/>
                        <a:t>Ferkel</a:t>
                      </a:r>
                      <a:r>
                        <a:rPr lang="en-GB" noProof="0" dirty="0" smtClean="0"/>
                        <a:t>-</a:t>
                      </a:r>
                      <a:br>
                        <a:rPr lang="en-GB" noProof="0" dirty="0" smtClean="0"/>
                      </a:br>
                      <a:r>
                        <a:rPr lang="en-GB" noProof="0" dirty="0" err="1" smtClean="0"/>
                        <a:t>gewicht</a:t>
                      </a:r>
                      <a:r>
                        <a:rPr lang="en-GB" noProof="0" dirty="0" smtClean="0"/>
                        <a:t> d 28</a:t>
                      </a:r>
                      <a:endParaRPr lang="en-GB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964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7/6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18,58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1,43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113,3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10,3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3959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3/9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16,17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1,35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98,45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8,95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8233887"/>
                  </a:ext>
                </a:extLst>
              </a:tr>
            </a:tbl>
          </a:graphicData>
        </a:graphic>
      </p:graphicFrame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716680"/>
            <a:ext cx="2901948" cy="193259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716680"/>
            <a:ext cx="2950720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2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1"/>
          <a:stretch/>
        </p:blipFill>
        <p:spPr>
          <a:xfrm>
            <a:off x="360591" y="771550"/>
            <a:ext cx="3709062" cy="4320480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395288" y="241305"/>
            <a:ext cx="7704392" cy="530245"/>
          </a:xfrm>
        </p:spPr>
        <p:txBody>
          <a:bodyPr/>
          <a:lstStyle/>
          <a:p>
            <a:pPr algn="ctr"/>
            <a:r>
              <a:rPr lang="de-DE" sz="2400" dirty="0" smtClean="0"/>
              <a:t>Eber und Jungsauen für die Züchter</a:t>
            </a:r>
            <a:endParaRPr lang="en-GB" sz="2400" dirty="0"/>
          </a:p>
        </p:txBody>
      </p:sp>
      <p:sp>
        <p:nvSpPr>
          <p:cNvPr id="15" name="Textfeld 14"/>
          <p:cNvSpPr txBox="1"/>
          <p:nvPr/>
        </p:nvSpPr>
        <p:spPr>
          <a:xfrm>
            <a:off x="986918" y="4898777"/>
            <a:ext cx="26917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/>
              <a:t>www.besamungsunion-schwein.de/eberstationen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570" y="771550"/>
            <a:ext cx="3158002" cy="203624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448" y="2931790"/>
            <a:ext cx="3158002" cy="198137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591" y="2567122"/>
            <a:ext cx="2712955" cy="2030144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2162070" y="420462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Ostrau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537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556421" y="261615"/>
            <a:ext cx="7704392" cy="530245"/>
          </a:xfrm>
        </p:spPr>
        <p:txBody>
          <a:bodyPr/>
          <a:lstStyle/>
          <a:p>
            <a:r>
              <a:rPr lang="de-DE" sz="2800" dirty="0" smtClean="0"/>
              <a:t>Schlussfolgerungen</a:t>
            </a:r>
            <a:endParaRPr lang="en-GB" sz="2800" dirty="0"/>
          </a:p>
        </p:txBody>
      </p:sp>
      <p:sp>
        <p:nvSpPr>
          <p:cNvPr id="7" name="Textfeld 6"/>
          <p:cNvSpPr txBox="1"/>
          <p:nvPr/>
        </p:nvSpPr>
        <p:spPr>
          <a:xfrm>
            <a:off x="515084" y="791860"/>
            <a:ext cx="5857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Der erfolgreiche Austausch zwischen </a:t>
            </a:r>
            <a:r>
              <a:rPr lang="de-DE" b="1" dirty="0" smtClean="0"/>
              <a:t>lebender </a:t>
            </a:r>
            <a:r>
              <a:rPr lang="de-DE" b="1" dirty="0"/>
              <a:t>und </a:t>
            </a: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err="1" smtClean="0"/>
              <a:t>kryokonservierter</a:t>
            </a:r>
            <a:r>
              <a:rPr lang="de-DE" b="1" dirty="0" smtClean="0"/>
              <a:t> Genreserve erfordert:</a:t>
            </a:r>
            <a:endParaRPr lang="en-GB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543835" y="1709395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Zusammenarbeit und Beratung zwischen Genbank,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Zuchtorganisation </a:t>
            </a:r>
            <a:r>
              <a:rPr lang="de-DE" dirty="0"/>
              <a:t>und Züchter</a:t>
            </a:r>
            <a:endParaRPr lang="en-GB" dirty="0"/>
          </a:p>
        </p:txBody>
      </p:sp>
      <p:sp>
        <p:nvSpPr>
          <p:cNvPr id="9" name="Textfeld 8"/>
          <p:cNvSpPr txBox="1"/>
          <p:nvPr/>
        </p:nvSpPr>
        <p:spPr>
          <a:xfrm>
            <a:off x="525377" y="4085659"/>
            <a:ext cx="7619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Bereitstellung von Zuchtmaterial (Sperma, Zuchtsauen) für die </a:t>
            </a:r>
            <a:r>
              <a:rPr lang="de-DE" dirty="0" smtClean="0"/>
              <a:t>breite </a:t>
            </a:r>
            <a:r>
              <a:rPr lang="de-DE" dirty="0"/>
              <a:t>Zuchtgemeinschaft und die </a:t>
            </a:r>
            <a:r>
              <a:rPr lang="de-DE" dirty="0" smtClean="0"/>
              <a:t>Genbank</a:t>
            </a:r>
            <a:endParaRPr lang="en-GB" dirty="0"/>
          </a:p>
        </p:txBody>
      </p:sp>
      <p:sp>
        <p:nvSpPr>
          <p:cNvPr id="10" name="Textfeld 9"/>
          <p:cNvSpPr txBox="1"/>
          <p:nvPr/>
        </p:nvSpPr>
        <p:spPr>
          <a:xfrm>
            <a:off x="540425" y="3221563"/>
            <a:ext cx="7885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Einsatz aktueller Biotechnologien (Spermapräparation, </a:t>
            </a:r>
            <a:r>
              <a:rPr lang="de-DE" dirty="0" err="1"/>
              <a:t>Synchonisation</a:t>
            </a:r>
            <a:r>
              <a:rPr lang="de-DE" dirty="0"/>
              <a:t>),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strenge </a:t>
            </a:r>
            <a:r>
              <a:rPr lang="de-DE" dirty="0"/>
              <a:t>Selektion der Zuchttiere (Ultraschall, </a:t>
            </a:r>
            <a:r>
              <a:rPr lang="de-DE" dirty="0" err="1" smtClean="0"/>
              <a:t>multipare</a:t>
            </a:r>
            <a:r>
              <a:rPr lang="de-DE" dirty="0" smtClean="0"/>
              <a:t> </a:t>
            </a:r>
            <a:r>
              <a:rPr lang="de-DE" dirty="0"/>
              <a:t>Sauen</a:t>
            </a:r>
            <a:r>
              <a:rPr lang="de-DE" dirty="0" smtClean="0"/>
              <a:t>)</a:t>
            </a:r>
            <a:r>
              <a:rPr lang="en-GB" dirty="0" smtClean="0"/>
              <a:t>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30769" y="2616322"/>
            <a:ext cx="530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Erfahrene Mitarbeiter und engagierte Landwirte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544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148993" y="3246765"/>
            <a:ext cx="2573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accent1"/>
                </a:solidFill>
              </a:rPr>
              <a:t>PD Dr. Andreas Vernunft</a:t>
            </a:r>
          </a:p>
          <a:p>
            <a:r>
              <a:rPr lang="de-DE" sz="1400" dirty="0" smtClean="0">
                <a:solidFill>
                  <a:schemeClr val="accent1"/>
                </a:solidFill>
              </a:rPr>
              <a:t>vernunft@fbn-dummerstorf.de</a:t>
            </a:r>
            <a:endParaRPr lang="en-GB" sz="1400" dirty="0">
              <a:solidFill>
                <a:schemeClr val="accent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83" y="-1970"/>
            <a:ext cx="5114987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7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F7339DB-1E15-F489-4399-6102260AF6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4432" y="1418985"/>
            <a:ext cx="5751601" cy="3278561"/>
          </a:xfrm>
        </p:spPr>
        <p:txBody>
          <a:bodyPr/>
          <a:lstStyle/>
          <a:p>
            <a:pPr>
              <a:spcAft>
                <a:spcPts val="2400"/>
              </a:spcAft>
              <a:buFont typeface="Wingdings" panose="05000000000000000000" pitchFamily="2" charset="2"/>
              <a:buChar char="q"/>
            </a:pPr>
            <a:r>
              <a:rPr lang="de-DE" dirty="0"/>
              <a:t>Viele Nutztierrassen gelten als vom Aussterben bedroht (Bestand &lt; 5000 Tiere</a:t>
            </a:r>
            <a:r>
              <a:rPr lang="de-DE" dirty="0" smtClean="0"/>
              <a:t>)</a:t>
            </a:r>
          </a:p>
          <a:p>
            <a:pPr>
              <a:spcAft>
                <a:spcPts val="2400"/>
              </a:spcAft>
              <a:buFont typeface="Wingdings" panose="05000000000000000000" pitchFamily="2" charset="2"/>
              <a:buChar char="q"/>
            </a:pPr>
            <a:r>
              <a:rPr lang="de-DE" dirty="0" smtClean="0"/>
              <a:t>Die </a:t>
            </a:r>
            <a:r>
              <a:rPr lang="de-DE" dirty="0"/>
              <a:t>Erhaltung einer Rasse kann in Form einer lebenden Genreserve oder in </a:t>
            </a:r>
            <a:r>
              <a:rPr lang="de-DE" dirty="0" err="1"/>
              <a:t>kryokonservierter</a:t>
            </a:r>
            <a:r>
              <a:rPr lang="de-DE" dirty="0"/>
              <a:t> Form </a:t>
            </a:r>
            <a:r>
              <a:rPr lang="de-DE" dirty="0" smtClean="0"/>
              <a:t>erfolgen</a:t>
            </a:r>
          </a:p>
          <a:p>
            <a:pPr>
              <a:spcAft>
                <a:spcPts val="2400"/>
              </a:spcAft>
              <a:buFont typeface="Wingdings" panose="05000000000000000000" pitchFamily="2" charset="2"/>
              <a:buChar char="q"/>
            </a:pPr>
            <a:r>
              <a:rPr lang="de-DE" dirty="0" smtClean="0"/>
              <a:t>Im </a:t>
            </a:r>
            <a:r>
              <a:rPr lang="de-DE" dirty="0"/>
              <a:t>besten Fall </a:t>
            </a:r>
            <a:r>
              <a:rPr lang="de-DE" dirty="0" smtClean="0"/>
              <a:t>ergänzen sich </a:t>
            </a:r>
            <a:r>
              <a:rPr lang="de-DE" dirty="0"/>
              <a:t>beide Formen </a:t>
            </a:r>
            <a:r>
              <a:rPr lang="de-DE" dirty="0" smtClean="0"/>
              <a:t>im gegenseitigem Austausch 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4BFDE1D-BD6A-90AF-88EE-3AD68A3B15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4432" y="313313"/>
            <a:ext cx="7704392" cy="530245"/>
          </a:xfrm>
        </p:spPr>
        <p:txBody>
          <a:bodyPr/>
          <a:lstStyle/>
          <a:p>
            <a:pPr algn="ctr"/>
            <a:r>
              <a:rPr lang="de-DE" sz="2400" dirty="0" smtClean="0"/>
              <a:t>Einleitung</a:t>
            </a:r>
            <a:endParaRPr lang="de-DE" sz="2400" dirty="0"/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8" b="2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037" y="2786878"/>
            <a:ext cx="2523963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7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B7C1FB3-77A4-6ABC-4ED2-51181636E1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2080" y="843558"/>
            <a:ext cx="8352000" cy="1640914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DE" dirty="0"/>
              <a:t>In den 60er Jahren durch die Zusammenführung von Beständen des Angler Sattelschweines und des Schwäbisch </a:t>
            </a:r>
            <a:r>
              <a:rPr lang="de-DE" dirty="0" err="1"/>
              <a:t>Hällischen</a:t>
            </a:r>
            <a:r>
              <a:rPr lang="de-DE" dirty="0"/>
              <a:t> Schweines in Mittel– und Ostdeutschland </a:t>
            </a:r>
            <a:r>
              <a:rPr lang="de-DE" dirty="0" smtClean="0"/>
              <a:t>entstanden</a:t>
            </a:r>
          </a:p>
          <a:p>
            <a:pPr>
              <a:spcAft>
                <a:spcPts val="1200"/>
              </a:spcAft>
            </a:pPr>
            <a:r>
              <a:rPr lang="de-DE" dirty="0" smtClean="0"/>
              <a:t>Ab </a:t>
            </a:r>
            <a:r>
              <a:rPr lang="de-DE" dirty="0"/>
              <a:t>1975 in Hirschfeld/Sachsen in einem sogenannten </a:t>
            </a:r>
            <a:r>
              <a:rPr lang="de-DE" dirty="0" err="1"/>
              <a:t>Gernreservebetrieb</a:t>
            </a:r>
            <a:r>
              <a:rPr lang="de-DE" dirty="0"/>
              <a:t> konzentriert und züchterisch weiter betreut (ab 1975 ca. 150 Sauen)</a:t>
            </a:r>
            <a:endParaRPr lang="de-DE" dirty="0" smtClean="0"/>
          </a:p>
          <a:p>
            <a:pPr>
              <a:spcAft>
                <a:spcPts val="1200"/>
              </a:spcAft>
            </a:pPr>
            <a:r>
              <a:rPr lang="de-DE" dirty="0" smtClean="0"/>
              <a:t>Aktueller Zuchtbestand im Herdbuch: </a:t>
            </a:r>
            <a:r>
              <a:rPr lang="de-DE" dirty="0"/>
              <a:t>265 Sauen und 55 Eber </a:t>
            </a:r>
            <a:r>
              <a:rPr lang="de-DE" dirty="0" smtClean="0"/>
              <a:t>               stark </a:t>
            </a:r>
            <a:r>
              <a:rPr lang="de-DE" dirty="0"/>
              <a:t>gefährdet </a:t>
            </a:r>
          </a:p>
          <a:p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37ED50A-47E6-B010-483C-1926A8A1E4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058" y="256575"/>
            <a:ext cx="7704392" cy="530245"/>
          </a:xfrm>
        </p:spPr>
        <p:txBody>
          <a:bodyPr/>
          <a:lstStyle/>
          <a:p>
            <a:pPr algn="ctr"/>
            <a:r>
              <a:rPr lang="de-DE" sz="2400" dirty="0"/>
              <a:t>Deutsches Sattelschwein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7CF9C48-9735-CF61-578D-7CA36A1291C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176096" y="4948014"/>
            <a:ext cx="1914435" cy="144016"/>
          </a:xfrm>
        </p:spPr>
        <p:txBody>
          <a:bodyPr/>
          <a:lstStyle/>
          <a:p>
            <a:pPr algn="l" defTabSz="914296">
              <a:defRPr/>
            </a:pPr>
            <a:r>
              <a:rPr lang="de-DE" sz="900" dirty="0">
                <a:solidFill>
                  <a:srgbClr val="004189"/>
                </a:solidFill>
                <a:latin typeface="Arial" panose="020B0604020202020204" pitchFamily="34" charset="0"/>
                <a:cs typeface="Arial"/>
              </a:rPr>
              <a:t>https://</a:t>
            </a:r>
            <a:r>
              <a:rPr lang="de-DE" sz="900" dirty="0" smtClean="0">
                <a:solidFill>
                  <a:srgbClr val="004189"/>
                </a:solidFill>
                <a:latin typeface="Arial" panose="020B0604020202020204" pitchFamily="34" charset="0"/>
                <a:cs typeface="Arial"/>
              </a:rPr>
              <a:t>deutsches-sattelschwein.de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4189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  <p:sp>
        <p:nvSpPr>
          <p:cNvPr id="9" name="Pfeil nach rechts 8"/>
          <p:cNvSpPr/>
          <p:nvPr/>
        </p:nvSpPr>
        <p:spPr>
          <a:xfrm>
            <a:off x="6084168" y="2288956"/>
            <a:ext cx="488861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112435"/>
              </p:ext>
            </p:extLst>
          </p:nvPr>
        </p:nvGraphicFramePr>
        <p:xfrm>
          <a:off x="3059832" y="2715767"/>
          <a:ext cx="302433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1023481259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56266093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de-DE" dirty="0" smtClean="0"/>
                        <a:t>Leistung in </a:t>
                      </a:r>
                      <a:r>
                        <a:rPr lang="de-DE" dirty="0" err="1" smtClean="0"/>
                        <a:t>Dummerstorf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090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Lebend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gebohren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11.8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6377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Gewicht 180d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98Kg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2919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Tageszunahme</a:t>
                      </a:r>
                      <a:r>
                        <a:rPr lang="de-DE" baseline="0" dirty="0" smtClean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536g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62378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Magerfleischanteil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54%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867067"/>
                  </a:ext>
                </a:extLst>
              </a:tr>
            </a:tbl>
          </a:graphicData>
        </a:graphic>
      </p:graphicFrame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2"/>
          <a:srcRect t="19928" r="54360" b="20840"/>
          <a:stretch/>
        </p:blipFill>
        <p:spPr>
          <a:xfrm>
            <a:off x="81374" y="2715766"/>
            <a:ext cx="2978458" cy="1854201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1570603" y="4299235"/>
            <a:ext cx="1507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Johannsen 1935</a:t>
            </a:r>
            <a:endParaRPr lang="en-GB" sz="1400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669" y="2720942"/>
            <a:ext cx="3218967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6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4174F59-4D91-045C-EE3B-5A4AC1541E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9741" y="224408"/>
            <a:ext cx="7704392" cy="530245"/>
          </a:xfrm>
        </p:spPr>
        <p:txBody>
          <a:bodyPr/>
          <a:lstStyle/>
          <a:p>
            <a:pPr algn="ctr"/>
            <a:r>
              <a:rPr lang="de-DE" noProof="1" smtClean="0"/>
              <a:t>Schweinehaltung am Forschungsinstitut für Nutztierbiologie</a:t>
            </a:r>
            <a:r>
              <a:rPr lang="en-GB" noProof="1" smtClean="0"/>
              <a:t> 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8" name="Picture 2" descr="D:\Vernunft\Eigene Bilder\Schwein mit Mensch\überblick EAS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086" y="889739"/>
            <a:ext cx="5548219" cy="369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/>
          <p:cNvSpPr/>
          <p:nvPr/>
        </p:nvSpPr>
        <p:spPr>
          <a:xfrm>
            <a:off x="899592" y="4659982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Herdbuchsauen: </a:t>
            </a:r>
            <a:r>
              <a:rPr lang="de-DE" dirty="0"/>
              <a:t>98 </a:t>
            </a:r>
            <a:r>
              <a:rPr lang="de-DE" dirty="0" smtClean="0"/>
              <a:t>Deutsche Landrasse; 23 Deutsches Sattelschwein</a:t>
            </a:r>
            <a:endParaRPr lang="en-GB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790" y="892580"/>
            <a:ext cx="2792210" cy="186553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85511"/>
            <a:ext cx="2462997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2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526" y="2704151"/>
            <a:ext cx="2857500" cy="923925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29EC41E-361E-3F42-BDAD-DA7D0E6FC3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2794" y="221224"/>
            <a:ext cx="7704392" cy="530245"/>
          </a:xfrm>
        </p:spPr>
        <p:txBody>
          <a:bodyPr/>
          <a:lstStyle/>
          <a:p>
            <a:pPr algn="ctr"/>
            <a:r>
              <a:rPr lang="de-DE" sz="2400" dirty="0" smtClean="0"/>
              <a:t>Deutsche Genbank</a:t>
            </a:r>
            <a:endParaRPr lang="de-DE" sz="24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882858"/>
            <a:ext cx="2376264" cy="158191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39552" y="4005648"/>
            <a:ext cx="6696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400"/>
              <a:t>Die offizielle Eröffnung der Deutschen Genbank seitens des BMEL und der beteiligten Bundesländer erfolgte am 24. März 2016.</a:t>
            </a:r>
            <a:endParaRPr lang="en-GB" sz="1400" dirty="0"/>
          </a:p>
        </p:txBody>
      </p:sp>
      <p:sp>
        <p:nvSpPr>
          <p:cNvPr id="11" name="Textfeld 10"/>
          <p:cNvSpPr txBox="1"/>
          <p:nvPr/>
        </p:nvSpPr>
        <p:spPr>
          <a:xfrm>
            <a:off x="3131840" y="4868898"/>
            <a:ext cx="6070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https://www.fli.de/en/institutes/institute-of-farm-animal-genetics-ing/german-gene-bank/</a:t>
            </a: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69" r="69"/>
          <a:stretch>
            <a:fillRect/>
          </a:stretch>
        </p:blipFill>
        <p:spPr>
          <a:xfrm>
            <a:off x="611560" y="1059582"/>
            <a:ext cx="4536040" cy="288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1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468058" y="169297"/>
            <a:ext cx="7704392" cy="530245"/>
          </a:xfrm>
        </p:spPr>
        <p:txBody>
          <a:bodyPr/>
          <a:lstStyle/>
          <a:p>
            <a:pPr algn="ctr"/>
            <a:r>
              <a:rPr lang="de-DE" sz="2400" dirty="0" smtClean="0"/>
              <a:t>Zuchtplanung</a:t>
            </a:r>
            <a:endParaRPr lang="en-GB" sz="2400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299345"/>
              </p:ext>
            </p:extLst>
          </p:nvPr>
        </p:nvGraphicFramePr>
        <p:xfrm>
          <a:off x="601761" y="751301"/>
          <a:ext cx="3408040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4020">
                  <a:extLst>
                    <a:ext uri="{9D8B030D-6E8A-4147-A177-3AD203B41FA5}">
                      <a16:colId xmlns:a16="http://schemas.microsoft.com/office/drawing/2014/main" val="839222804"/>
                    </a:ext>
                  </a:extLst>
                </a:gridCol>
                <a:gridCol w="1704020">
                  <a:extLst>
                    <a:ext uri="{9D8B030D-6E8A-4147-A177-3AD203B41FA5}">
                      <a16:colId xmlns:a16="http://schemas.microsoft.com/office/drawing/2014/main" val="3705957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Blutlinie</a:t>
                      </a:r>
                    </a:p>
                    <a:p>
                      <a:pPr algn="ctr"/>
                      <a:r>
                        <a:rPr lang="de-DE" dirty="0" smtClean="0"/>
                        <a:t>Eber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Anzahl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840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F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12*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959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7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2653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5*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087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8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623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7*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9926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4*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1772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6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3532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V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5*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319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54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878427"/>
                  </a:ext>
                </a:extLst>
              </a:tr>
            </a:tbl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501150" y="4763206"/>
            <a:ext cx="4628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* </a:t>
            </a:r>
            <a:r>
              <a:rPr lang="en-GB" dirty="0" smtClean="0"/>
              <a:t>= </a:t>
            </a:r>
            <a:r>
              <a:rPr lang="en-GB" dirty="0" err="1"/>
              <a:t>Linien</a:t>
            </a:r>
            <a:r>
              <a:rPr lang="en-GB" dirty="0"/>
              <a:t> über </a:t>
            </a:r>
            <a:r>
              <a:rPr lang="en-GB" dirty="0" err="1" smtClean="0"/>
              <a:t>Besamungsstation</a:t>
            </a:r>
            <a:r>
              <a:rPr lang="en-GB" dirty="0" smtClean="0"/>
              <a:t> </a:t>
            </a:r>
            <a:r>
              <a:rPr lang="de-DE" dirty="0" smtClean="0"/>
              <a:t>erhältlich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455" y="3728988"/>
            <a:ext cx="3698527" cy="103421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3" y="888622"/>
            <a:ext cx="2030089" cy="118076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160" y="2304287"/>
            <a:ext cx="1949024" cy="974512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4932040" y="327811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 err="1">
                <a:solidFill>
                  <a:schemeClr val="accent1"/>
                </a:solidFill>
              </a:rPr>
              <a:t>Hybridschweinezuchtverband</a:t>
            </a:r>
            <a:r>
              <a:rPr lang="en-GB" sz="1200" dirty="0">
                <a:solidFill>
                  <a:schemeClr val="accent1"/>
                </a:solidFill>
              </a:rPr>
              <a:t> Nord/</a:t>
            </a:r>
            <a:r>
              <a:rPr lang="en-GB" sz="1200" dirty="0" err="1">
                <a:solidFill>
                  <a:schemeClr val="accent1"/>
                </a:solidFill>
              </a:rPr>
              <a:t>Ost</a:t>
            </a:r>
            <a:r>
              <a:rPr lang="en-GB" sz="1200" dirty="0">
                <a:solidFill>
                  <a:schemeClr val="accent1"/>
                </a:solidFill>
              </a:rPr>
              <a:t> </a:t>
            </a:r>
            <a:r>
              <a:rPr lang="en-GB" sz="1200" dirty="0" err="1">
                <a:solidFill>
                  <a:schemeClr val="accent1"/>
                </a:solidFill>
              </a:rPr>
              <a:t>e.V</a:t>
            </a:r>
            <a:r>
              <a:rPr lang="en-GB" sz="120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Fußzeilenplatzhalter 7">
            <a:extLst>
              <a:ext uri="{FF2B5EF4-FFF2-40B4-BE49-F238E27FC236}">
                <a16:creationId xmlns:a16="http://schemas.microsoft.com/office/drawing/2014/main" id="{87CF9C48-9735-CF61-578D-7CA36A1291C1}"/>
              </a:ext>
            </a:extLst>
          </p:cNvPr>
          <p:cNvSpPr txBox="1">
            <a:spLocks/>
          </p:cNvSpPr>
          <p:nvPr/>
        </p:nvSpPr>
        <p:spPr>
          <a:xfrm>
            <a:off x="6876256" y="4911139"/>
            <a:ext cx="1914435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kern="1200">
                <a:solidFill>
                  <a:schemeClr val="tx1">
                    <a:tint val="82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defTabSz="914296">
              <a:defRPr/>
            </a:pPr>
            <a:r>
              <a:rPr lang="de-DE" sz="900" dirty="0" smtClean="0">
                <a:solidFill>
                  <a:srgbClr val="004189"/>
                </a:solidFill>
                <a:latin typeface="Arial" panose="020B0604020202020204" pitchFamily="34" charset="0"/>
                <a:cs typeface="Arial"/>
              </a:rPr>
              <a:t>https://deutsches-sattelschwein.de</a:t>
            </a:r>
            <a:endParaRPr lang="de-DE" sz="900" dirty="0">
              <a:solidFill>
                <a:srgbClr val="004189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600948" y="2499742"/>
            <a:ext cx="3408041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/>
          <a:srcRect t="8552"/>
          <a:stretch/>
        </p:blipFill>
        <p:spPr>
          <a:xfrm>
            <a:off x="6660231" y="840462"/>
            <a:ext cx="2258367" cy="137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8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464968" y="239800"/>
            <a:ext cx="7704392" cy="530245"/>
          </a:xfrm>
        </p:spPr>
        <p:txBody>
          <a:bodyPr/>
          <a:lstStyle/>
          <a:p>
            <a:pPr algn="ctr"/>
            <a:r>
              <a:rPr lang="de-DE" sz="2400" dirty="0" smtClean="0"/>
              <a:t>Terminorientierte Besamung</a:t>
            </a:r>
            <a:endParaRPr lang="en-GB" sz="2400" dirty="0"/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1331913" y="3031901"/>
            <a:ext cx="770413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5364163" y="2187351"/>
            <a:ext cx="0" cy="850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H="1">
            <a:off x="7012514" y="2483984"/>
            <a:ext cx="794" cy="5567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/>
          <p:cNvSpPr/>
          <p:nvPr/>
        </p:nvSpPr>
        <p:spPr>
          <a:xfrm>
            <a:off x="611188" y="2871564"/>
            <a:ext cx="4175125" cy="157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Textfeld 17"/>
          <p:cNvSpPr txBox="1">
            <a:spLocks noChangeArrowheads="1"/>
          </p:cNvSpPr>
          <p:nvPr/>
        </p:nvSpPr>
        <p:spPr bwMode="auto">
          <a:xfrm>
            <a:off x="492712" y="3679950"/>
            <a:ext cx="41249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447A"/>
              </a:buClr>
              <a:buFont typeface="Wingdings" panose="05000000000000000000" pitchFamily="2" charset="2"/>
              <a:buChar char="§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447A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447A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 dirty="0" smtClean="0"/>
              <a:t>16 </a:t>
            </a:r>
            <a:r>
              <a:rPr lang="en-US" altLang="en-US" b="0" dirty="0"/>
              <a:t>mg </a:t>
            </a:r>
            <a:r>
              <a:rPr lang="en-US" altLang="en-US" b="0" dirty="0" err="1"/>
              <a:t>A</a:t>
            </a:r>
            <a:r>
              <a:rPr lang="en-US" altLang="en-US" b="0" dirty="0" err="1" smtClean="0"/>
              <a:t>ltrenogest</a:t>
            </a:r>
            <a:r>
              <a:rPr lang="en-US" altLang="en-US" b="0" dirty="0" smtClean="0"/>
              <a:t> /Tag (</a:t>
            </a:r>
            <a:r>
              <a:rPr lang="en-US" altLang="en-US" b="0" dirty="0" err="1" smtClean="0"/>
              <a:t>Regumate</a:t>
            </a:r>
            <a:r>
              <a:rPr lang="en-US" altLang="en-US" b="0" dirty="0" smtClean="0"/>
              <a:t> ®) </a:t>
            </a:r>
            <a:endParaRPr lang="en-US" altLang="en-US" b="0" dirty="0"/>
          </a:p>
        </p:txBody>
      </p:sp>
      <p:sp>
        <p:nvSpPr>
          <p:cNvPr id="12" name="Textfeld 18"/>
          <p:cNvSpPr txBox="1">
            <a:spLocks noChangeArrowheads="1"/>
          </p:cNvSpPr>
          <p:nvPr/>
        </p:nvSpPr>
        <p:spPr bwMode="auto">
          <a:xfrm>
            <a:off x="4616202" y="1476847"/>
            <a:ext cx="14959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447A"/>
              </a:buClr>
              <a:buFont typeface="Wingdings" panose="05000000000000000000" pitchFamily="2" charset="2"/>
              <a:buChar char="§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447A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447A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0" dirty="0"/>
              <a:t>850 IU </a:t>
            </a:r>
            <a:r>
              <a:rPr lang="en-US" altLang="en-US" sz="1400" b="0" dirty="0" err="1" smtClean="0"/>
              <a:t>eCG</a:t>
            </a:r>
            <a:endParaRPr lang="en-US" altLang="en-US" sz="1400" b="0" dirty="0" smtClean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0" dirty="0" err="1" smtClean="0"/>
              <a:t>Pregmagon</a:t>
            </a:r>
            <a:r>
              <a:rPr lang="en-US" altLang="en-US" sz="1400" b="0" dirty="0"/>
              <a:t> ®</a:t>
            </a:r>
            <a:endParaRPr lang="en-US" altLang="en-US" sz="1400" b="0" dirty="0" smtClean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0" dirty="0"/>
              <a:t>(</a:t>
            </a:r>
            <a:r>
              <a:rPr lang="en-US" altLang="en-US" sz="1200" b="0" dirty="0" err="1" smtClean="0"/>
              <a:t>Follikelstimulation</a:t>
            </a:r>
            <a:r>
              <a:rPr lang="en-US" altLang="en-US" sz="1200" b="0" dirty="0" smtClean="0"/>
              <a:t>)</a:t>
            </a:r>
            <a:endParaRPr lang="en-US" altLang="en-US" sz="1200" b="0" dirty="0"/>
          </a:p>
        </p:txBody>
      </p:sp>
      <p:sp>
        <p:nvSpPr>
          <p:cNvPr id="13" name="Textfeld 19"/>
          <p:cNvSpPr txBox="1">
            <a:spLocks noChangeArrowheads="1"/>
          </p:cNvSpPr>
          <p:nvPr/>
        </p:nvSpPr>
        <p:spPr bwMode="auto">
          <a:xfrm>
            <a:off x="6139637" y="1253098"/>
            <a:ext cx="16241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447A"/>
              </a:buClr>
              <a:buFont typeface="Wingdings" panose="05000000000000000000" pitchFamily="2" charset="2"/>
              <a:buChar char="§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447A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447A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0" dirty="0"/>
              <a:t/>
            </a:r>
            <a:br>
              <a:rPr lang="en-US" altLang="en-US" sz="1400" b="0" dirty="0"/>
            </a:br>
            <a:r>
              <a:rPr lang="en-US" altLang="en-US" sz="1400" b="0" dirty="0" smtClean="0"/>
              <a:t>500 IU </a:t>
            </a:r>
            <a:r>
              <a:rPr lang="en-US" altLang="en-US" sz="1400" b="0" dirty="0" err="1" smtClean="0"/>
              <a:t>hCG</a:t>
            </a:r>
            <a:endParaRPr lang="en-US" altLang="en-US" sz="1400" b="0" dirty="0" smtClean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0" dirty="0" err="1" smtClean="0"/>
              <a:t>Ovogest</a:t>
            </a:r>
            <a:r>
              <a:rPr lang="en-US" altLang="en-US" sz="1400" b="0" dirty="0"/>
              <a:t> ®</a:t>
            </a:r>
            <a:endParaRPr lang="en-US" altLang="en-US" sz="1400" b="0" dirty="0" smtClean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0" dirty="0" smtClean="0"/>
              <a:t>(</a:t>
            </a:r>
            <a:r>
              <a:rPr lang="en-US" altLang="en-US" sz="1200" b="0" dirty="0" err="1" smtClean="0"/>
              <a:t>Ovulationsinduktion</a:t>
            </a:r>
            <a:r>
              <a:rPr lang="en-US" altLang="en-US" sz="1200" b="0" dirty="0" smtClean="0"/>
              <a:t>)</a:t>
            </a:r>
            <a:endParaRPr lang="en-US" altLang="en-US" sz="1200" b="0" dirty="0"/>
          </a:p>
        </p:txBody>
      </p:sp>
      <p:grpSp>
        <p:nvGrpSpPr>
          <p:cNvPr id="14" name="Gruppieren 31"/>
          <p:cNvGrpSpPr>
            <a:grpSpLocks/>
          </p:cNvGrpSpPr>
          <p:nvPr/>
        </p:nvGrpSpPr>
        <p:grpSpPr bwMode="auto">
          <a:xfrm>
            <a:off x="7361123" y="2091972"/>
            <a:ext cx="1804963" cy="931374"/>
            <a:chOff x="7373057" y="2474471"/>
            <a:chExt cx="1807076" cy="932281"/>
          </a:xfrm>
        </p:grpSpPr>
        <p:cxnSp>
          <p:nvCxnSpPr>
            <p:cNvPr id="15" name="Gerade Verbindung mit Pfeil 14"/>
            <p:cNvCxnSpPr/>
            <p:nvPr/>
          </p:nvCxnSpPr>
          <p:spPr>
            <a:xfrm>
              <a:off x="8689166" y="3046039"/>
              <a:ext cx="0" cy="36071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/>
            <p:cNvCxnSpPr/>
            <p:nvPr/>
          </p:nvCxnSpPr>
          <p:spPr>
            <a:xfrm>
              <a:off x="7884662" y="3068286"/>
              <a:ext cx="0" cy="33846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20"/>
            <p:cNvSpPr txBox="1">
              <a:spLocks noChangeArrowheads="1"/>
            </p:cNvSpPr>
            <p:nvPr/>
          </p:nvSpPr>
          <p:spPr bwMode="auto">
            <a:xfrm>
              <a:off x="7373057" y="2699627"/>
              <a:ext cx="1022629" cy="30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447A"/>
                </a:buClr>
                <a:buFont typeface="Wingdings" panose="05000000000000000000" pitchFamily="2" charset="2"/>
                <a:buChar char="§"/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447A"/>
                </a:buClr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447A"/>
                </a:buClr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0" dirty="0" err="1" smtClean="0"/>
                <a:t>Ultraschall</a:t>
              </a:r>
              <a:endParaRPr lang="en-US" altLang="en-US" sz="1400" b="0" dirty="0"/>
            </a:p>
          </p:txBody>
        </p:sp>
        <p:sp>
          <p:nvSpPr>
            <p:cNvPr id="18" name="Textfeld 21"/>
            <p:cNvSpPr txBox="1">
              <a:spLocks noChangeArrowheads="1"/>
            </p:cNvSpPr>
            <p:nvPr/>
          </p:nvSpPr>
          <p:spPr bwMode="auto">
            <a:xfrm>
              <a:off x="8157504" y="2474471"/>
              <a:ext cx="1022629" cy="677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447A"/>
                </a:buClr>
                <a:buFont typeface="Wingdings" panose="05000000000000000000" pitchFamily="2" charset="2"/>
                <a:buChar char="§"/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447A"/>
                </a:buClr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447A"/>
                </a:buClr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0" dirty="0" err="1" smtClean="0"/>
                <a:t>Ultraschall</a:t>
              </a:r>
              <a:endParaRPr lang="en-US" altLang="en-US" sz="1400" b="0" dirty="0" smtClean="0"/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dirty="0" smtClean="0">
                  <a:solidFill>
                    <a:srgbClr val="FF0000"/>
                  </a:solidFill>
                </a:rPr>
                <a:t>KB</a:t>
              </a:r>
              <a:endParaRPr lang="en-US" alt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Textfeld 23"/>
          <p:cNvSpPr txBox="1">
            <a:spLocks noChangeArrowheads="1"/>
          </p:cNvSpPr>
          <p:nvPr/>
        </p:nvSpPr>
        <p:spPr bwMode="auto">
          <a:xfrm>
            <a:off x="508725" y="3961272"/>
            <a:ext cx="1001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447A"/>
              </a:buClr>
              <a:buFont typeface="Wingdings" panose="05000000000000000000" pitchFamily="2" charset="2"/>
              <a:buChar char="§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447A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447A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 dirty="0"/>
              <a:t>15 </a:t>
            </a:r>
            <a:r>
              <a:rPr lang="en-US" altLang="en-US" b="0" dirty="0" err="1" smtClean="0"/>
              <a:t>Tage</a:t>
            </a:r>
            <a:endParaRPr lang="en-US" altLang="en-US" b="0" dirty="0"/>
          </a:p>
        </p:txBody>
      </p:sp>
      <p:sp>
        <p:nvSpPr>
          <p:cNvPr id="20" name="Textfeld 24"/>
          <p:cNvSpPr txBox="1">
            <a:spLocks noChangeArrowheads="1"/>
          </p:cNvSpPr>
          <p:nvPr/>
        </p:nvSpPr>
        <p:spPr bwMode="auto">
          <a:xfrm>
            <a:off x="4822825" y="3114451"/>
            <a:ext cx="5413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447A"/>
              </a:buClr>
              <a:buFont typeface="Wingdings" panose="05000000000000000000" pitchFamily="2" charset="2"/>
              <a:buChar char="§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447A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447A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/>
              <a:t>24h</a:t>
            </a:r>
          </a:p>
        </p:txBody>
      </p:sp>
      <p:sp>
        <p:nvSpPr>
          <p:cNvPr id="21" name="Textfeld 25"/>
          <p:cNvSpPr txBox="1">
            <a:spLocks noChangeArrowheads="1"/>
          </p:cNvSpPr>
          <p:nvPr/>
        </p:nvSpPr>
        <p:spPr bwMode="auto">
          <a:xfrm>
            <a:off x="5916613" y="3114451"/>
            <a:ext cx="569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447A"/>
              </a:buClr>
              <a:buFont typeface="Wingdings" panose="05000000000000000000" pitchFamily="2" charset="2"/>
              <a:buChar char="§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447A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447A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 dirty="0" smtClean="0"/>
              <a:t>57h</a:t>
            </a:r>
            <a:endParaRPr lang="en-US" altLang="en-US" b="0" dirty="0"/>
          </a:p>
        </p:txBody>
      </p:sp>
      <p:sp>
        <p:nvSpPr>
          <p:cNvPr id="22" name="Textfeld 26"/>
          <p:cNvSpPr txBox="1">
            <a:spLocks noChangeArrowheads="1"/>
          </p:cNvSpPr>
          <p:nvPr/>
        </p:nvSpPr>
        <p:spPr bwMode="auto">
          <a:xfrm>
            <a:off x="7200900" y="3114451"/>
            <a:ext cx="5413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447A"/>
              </a:buClr>
              <a:buFont typeface="Wingdings" panose="05000000000000000000" pitchFamily="2" charset="2"/>
              <a:buChar char="§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447A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447A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/>
              <a:t>24h</a:t>
            </a:r>
          </a:p>
        </p:txBody>
      </p:sp>
      <p:sp>
        <p:nvSpPr>
          <p:cNvPr id="23" name="Textfeld 27"/>
          <p:cNvSpPr txBox="1">
            <a:spLocks noChangeArrowheads="1"/>
          </p:cNvSpPr>
          <p:nvPr/>
        </p:nvSpPr>
        <p:spPr bwMode="auto">
          <a:xfrm>
            <a:off x="8027988" y="3114451"/>
            <a:ext cx="569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447A"/>
              </a:buClr>
              <a:buFont typeface="Wingdings" panose="05000000000000000000" pitchFamily="2" charset="2"/>
              <a:buChar char="§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447A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447A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 dirty="0" smtClean="0"/>
              <a:t>16h</a:t>
            </a:r>
            <a:endParaRPr lang="en-US" altLang="en-US" b="0" dirty="0"/>
          </a:p>
        </p:txBody>
      </p:sp>
      <p:sp>
        <p:nvSpPr>
          <p:cNvPr id="24" name="Rechteck 23"/>
          <p:cNvSpPr/>
          <p:nvPr/>
        </p:nvSpPr>
        <p:spPr>
          <a:xfrm>
            <a:off x="611188" y="4333651"/>
            <a:ext cx="4175125" cy="157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" name="Textfeld 10"/>
          <p:cNvSpPr txBox="1">
            <a:spLocks noChangeArrowheads="1"/>
          </p:cNvSpPr>
          <p:nvPr/>
        </p:nvSpPr>
        <p:spPr bwMode="auto">
          <a:xfrm>
            <a:off x="521916" y="2152072"/>
            <a:ext cx="20697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447A"/>
              </a:buClr>
              <a:buFont typeface="Wingdings" panose="05000000000000000000" pitchFamily="2" charset="2"/>
              <a:buChar char="§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447A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447A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 dirty="0" err="1" smtClean="0"/>
              <a:t>Säugeperiode</a:t>
            </a:r>
            <a:r>
              <a:rPr lang="en-US" altLang="en-US" b="0" dirty="0" smtClean="0"/>
              <a:t> </a:t>
            </a:r>
            <a:r>
              <a:rPr lang="en-US" altLang="en-US" b="0" dirty="0"/>
              <a:t>28d</a:t>
            </a:r>
          </a:p>
        </p:txBody>
      </p:sp>
      <p:cxnSp>
        <p:nvCxnSpPr>
          <p:cNvPr id="27" name="Gerade Verbindung mit Pfeil 26"/>
          <p:cNvCxnSpPr/>
          <p:nvPr/>
        </p:nvCxnSpPr>
        <p:spPr>
          <a:xfrm>
            <a:off x="1331913" y="4490814"/>
            <a:ext cx="770413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>
            <a:off x="5370856" y="3623832"/>
            <a:ext cx="0" cy="850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>
            <a:off x="7045093" y="3639914"/>
            <a:ext cx="0" cy="850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>
            <a:off x="7885113" y="3639914"/>
            <a:ext cx="0" cy="850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>
            <a:off x="8675692" y="3639914"/>
            <a:ext cx="0" cy="850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536513" y="1107515"/>
            <a:ext cx="132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5 </a:t>
            </a:r>
            <a:r>
              <a:rPr lang="de-DE" dirty="0" err="1" smtClean="0"/>
              <a:t>Altsauen</a:t>
            </a:r>
            <a:r>
              <a:rPr lang="de-DE" dirty="0" smtClean="0"/>
              <a:t> </a:t>
            </a:r>
            <a:endParaRPr lang="en-GB" dirty="0"/>
          </a:p>
        </p:txBody>
      </p:sp>
      <p:sp>
        <p:nvSpPr>
          <p:cNvPr id="34" name="Textfeld 33"/>
          <p:cNvSpPr txBox="1"/>
          <p:nvPr/>
        </p:nvSpPr>
        <p:spPr>
          <a:xfrm>
            <a:off x="512263" y="2418255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(n = 4)</a:t>
            </a:r>
            <a:endParaRPr lang="en-GB" dirty="0"/>
          </a:p>
        </p:txBody>
      </p:sp>
      <p:sp>
        <p:nvSpPr>
          <p:cNvPr id="35" name="Textfeld 34"/>
          <p:cNvSpPr txBox="1"/>
          <p:nvPr/>
        </p:nvSpPr>
        <p:spPr>
          <a:xfrm>
            <a:off x="1397874" y="3956278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(n = 2)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998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5454351" y="987574"/>
            <a:ext cx="3689649" cy="3243783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de-DE" sz="1200" dirty="0"/>
              <a:t>5 Besamungsportionen </a:t>
            </a:r>
            <a:r>
              <a:rPr lang="de-DE" sz="1200" dirty="0" smtClean="0"/>
              <a:t>aus </a:t>
            </a:r>
            <a:r>
              <a:rPr lang="de-DE" sz="1200" dirty="0"/>
              <a:t>31 Pailletten (0,25 ml) 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in </a:t>
            </a:r>
            <a:r>
              <a:rPr lang="de-DE" sz="1200" dirty="0"/>
              <a:t>flüssigem </a:t>
            </a:r>
            <a:r>
              <a:rPr lang="de-DE" sz="1200" dirty="0" smtClean="0"/>
              <a:t>Stickstoff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DE" sz="1200" dirty="0" smtClean="0"/>
              <a:t>Ejakulat </a:t>
            </a:r>
            <a:r>
              <a:rPr lang="de-DE" sz="1200" dirty="0"/>
              <a:t>eingefroren 2019 beim </a:t>
            </a:r>
            <a:r>
              <a:rPr lang="de-DE" sz="1200" dirty="0" smtClean="0"/>
              <a:t>FLI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DE" sz="1200" dirty="0" smtClean="0"/>
              <a:t>Gesamtmotilität nach </a:t>
            </a:r>
            <a:r>
              <a:rPr lang="de-DE" sz="1200" dirty="0"/>
              <a:t>Auftauen (CASA): 31,9 </a:t>
            </a:r>
            <a:r>
              <a:rPr lang="de-DE" sz="1200" dirty="0" smtClean="0"/>
              <a:t>%</a:t>
            </a:r>
            <a:br>
              <a:rPr lang="de-DE" sz="1200" dirty="0" smtClean="0"/>
            </a:br>
            <a:r>
              <a:rPr lang="de-DE" sz="1200" dirty="0" smtClean="0"/>
              <a:t>Morphologisch </a:t>
            </a:r>
            <a:r>
              <a:rPr lang="de-DE" sz="1200" dirty="0"/>
              <a:t>abnorme </a:t>
            </a:r>
            <a:r>
              <a:rPr lang="de-DE" sz="1200" dirty="0" smtClean="0"/>
              <a:t>Spermien: </a:t>
            </a:r>
            <a:r>
              <a:rPr lang="de-DE" sz="1200" dirty="0"/>
              <a:t>18.0 </a:t>
            </a:r>
            <a:r>
              <a:rPr lang="de-DE" sz="1200" dirty="0" smtClean="0"/>
              <a:t>%</a:t>
            </a:r>
          </a:p>
          <a:p>
            <a:pPr marL="0" indent="0">
              <a:buNone/>
            </a:pPr>
            <a:endParaRPr lang="de-DE" sz="1200" dirty="0" smtClean="0"/>
          </a:p>
          <a:p>
            <a:r>
              <a:rPr lang="de-DE" sz="1200" dirty="0"/>
              <a:t>3-4 Pailletten direkt in das Wasser (38°C) für </a:t>
            </a:r>
            <a:r>
              <a:rPr lang="de-DE" sz="1200" dirty="0" smtClean="0"/>
              <a:t>30s</a:t>
            </a:r>
          </a:p>
          <a:p>
            <a:r>
              <a:rPr lang="de-DE" sz="1200" dirty="0"/>
              <a:t>Pailletten in 25 ml </a:t>
            </a:r>
            <a:r>
              <a:rPr lang="de-DE" sz="1200" dirty="0" smtClean="0"/>
              <a:t>Verdünner entleeren</a:t>
            </a:r>
            <a:br>
              <a:rPr lang="de-DE" sz="1200" dirty="0" smtClean="0"/>
            </a:br>
            <a:r>
              <a:rPr lang="de-DE" sz="1200" dirty="0" smtClean="0"/>
              <a:t>(</a:t>
            </a:r>
            <a:r>
              <a:rPr lang="de-DE" sz="1200" dirty="0" err="1" smtClean="0"/>
              <a:t>Androstar</a:t>
            </a:r>
            <a:r>
              <a:rPr lang="de-DE" sz="1200" dirty="0"/>
              <a:t>, </a:t>
            </a:r>
            <a:r>
              <a:rPr lang="de-DE" sz="1200" dirty="0" err="1"/>
              <a:t>Minitube</a:t>
            </a:r>
            <a:r>
              <a:rPr lang="de-DE" sz="1200" dirty="0"/>
              <a:t>) </a:t>
            </a:r>
            <a:endParaRPr lang="de-DE" sz="1200" dirty="0" smtClean="0"/>
          </a:p>
          <a:p>
            <a:r>
              <a:rPr lang="de-DE" sz="1200" dirty="0" smtClean="0"/>
              <a:t>Schritte wiederholen</a:t>
            </a:r>
            <a:r>
              <a:rPr lang="de-DE" sz="1200" dirty="0"/>
              <a:t> </a:t>
            </a:r>
            <a:r>
              <a:rPr lang="de-DE" sz="1200" dirty="0" smtClean="0"/>
              <a:t>für </a:t>
            </a:r>
            <a:r>
              <a:rPr lang="de-DE" sz="1200" dirty="0"/>
              <a:t>alle 31 Pailletten</a:t>
            </a:r>
            <a:endParaRPr lang="de-DE" sz="1200" dirty="0" smtClean="0"/>
          </a:p>
          <a:p>
            <a:r>
              <a:rPr lang="de-DE" sz="1200" dirty="0" smtClean="0"/>
              <a:t>Auf </a:t>
            </a:r>
            <a:r>
              <a:rPr lang="de-DE" sz="1200" dirty="0"/>
              <a:t>50 ml mit vorgewärmtem </a:t>
            </a:r>
            <a:r>
              <a:rPr lang="de-DE" sz="1200" dirty="0" smtClean="0"/>
              <a:t>Verdünner </a:t>
            </a:r>
            <a:r>
              <a:rPr lang="de-DE" sz="1200" dirty="0"/>
              <a:t>auffüllen </a:t>
            </a:r>
          </a:p>
          <a:p>
            <a:r>
              <a:rPr lang="de-DE" sz="1200" dirty="0" smtClean="0"/>
              <a:t>In </a:t>
            </a:r>
            <a:r>
              <a:rPr lang="de-DE" sz="1200" dirty="0"/>
              <a:t>eine vorgewärmte Spritze </a:t>
            </a:r>
            <a:r>
              <a:rPr lang="de-DE" sz="1200" dirty="0" smtClean="0"/>
              <a:t>aufziehen</a:t>
            </a:r>
          </a:p>
          <a:p>
            <a:pPr marL="0" indent="0">
              <a:buNone/>
            </a:pPr>
            <a:endParaRPr lang="de-DE" sz="1200" dirty="0" smtClean="0"/>
          </a:p>
          <a:p>
            <a:pPr marL="0" indent="0">
              <a:buNone/>
            </a:pPr>
            <a:r>
              <a:rPr lang="de-DE" sz="1400" b="1" dirty="0" smtClean="0"/>
              <a:t>      Endgültige </a:t>
            </a:r>
            <a:r>
              <a:rPr lang="de-DE" sz="1400" b="1" dirty="0"/>
              <a:t>Besamungsdosis: </a:t>
            </a:r>
            <a:endParaRPr lang="de-DE" sz="1400" b="1" dirty="0" smtClean="0"/>
          </a:p>
          <a:p>
            <a:pPr marL="0" indent="0">
              <a:buNone/>
            </a:pPr>
            <a:r>
              <a:rPr lang="de-DE" sz="1400" dirty="0" smtClean="0"/>
              <a:t>      3 </a:t>
            </a:r>
            <a:r>
              <a:rPr lang="de-DE" sz="1400" dirty="0"/>
              <a:t>Milliarden bewegliche </a:t>
            </a:r>
            <a:r>
              <a:rPr lang="de-DE" sz="1400" dirty="0" smtClean="0"/>
              <a:t>Spermien</a:t>
            </a:r>
          </a:p>
          <a:p>
            <a:pPr marL="0" indent="0">
              <a:buNone/>
            </a:pPr>
            <a:endParaRPr lang="en-GB" sz="120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457761" y="242631"/>
            <a:ext cx="7704392" cy="530245"/>
          </a:xfrm>
        </p:spPr>
        <p:txBody>
          <a:bodyPr/>
          <a:lstStyle/>
          <a:p>
            <a:pPr algn="ctr"/>
            <a:r>
              <a:rPr lang="de-DE" sz="2400" dirty="0" smtClean="0"/>
              <a:t>Vorbereitung der Besamungsportion</a:t>
            </a:r>
            <a:endParaRPr lang="en-US" sz="240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/>
          <a:srcRect r="47257"/>
          <a:stretch/>
        </p:blipFill>
        <p:spPr>
          <a:xfrm rot="16200000" flipH="1" flipV="1">
            <a:off x="4392251" y="2010606"/>
            <a:ext cx="763998" cy="5589077"/>
          </a:xfrm>
          <a:prstGeom prst="rect">
            <a:avLst/>
          </a:prstGeom>
        </p:spPr>
      </p:pic>
      <p:pic>
        <p:nvPicPr>
          <p:cNvPr id="5" name="Bildplatzhalter 4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27" b="27"/>
          <a:stretch>
            <a:fillRect/>
          </a:stretch>
        </p:blipFill>
        <p:spPr>
          <a:xfrm>
            <a:off x="179512" y="1045432"/>
            <a:ext cx="5112104" cy="325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2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468058" y="267494"/>
            <a:ext cx="7704392" cy="530245"/>
          </a:xfrm>
        </p:spPr>
        <p:txBody>
          <a:bodyPr/>
          <a:lstStyle/>
          <a:p>
            <a:pPr algn="ctr"/>
            <a:r>
              <a:rPr lang="de-DE" sz="2400" dirty="0" smtClean="0"/>
              <a:t>Rausche-Monitoring</a:t>
            </a:r>
            <a:endParaRPr lang="en-GB" sz="2400" dirty="0"/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832810"/>
              </p:ext>
            </p:extLst>
          </p:nvPr>
        </p:nvGraphicFramePr>
        <p:xfrm>
          <a:off x="3929956" y="1408865"/>
          <a:ext cx="5184573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79">
                  <a:extLst>
                    <a:ext uri="{9D8B030D-6E8A-4147-A177-3AD203B41FA5}">
                      <a16:colId xmlns:a16="http://schemas.microsoft.com/office/drawing/2014/main" val="437675026"/>
                    </a:ext>
                  </a:extLst>
                </a:gridCol>
                <a:gridCol w="2082205">
                  <a:extLst>
                    <a:ext uri="{9D8B030D-6E8A-4147-A177-3AD203B41FA5}">
                      <a16:colId xmlns:a16="http://schemas.microsoft.com/office/drawing/2014/main" val="50900431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19021371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788544242"/>
                    </a:ext>
                  </a:extLst>
                </a:gridCol>
                <a:gridCol w="798113">
                  <a:extLst>
                    <a:ext uri="{9D8B030D-6E8A-4147-A177-3AD203B41FA5}">
                      <a16:colId xmlns:a16="http://schemas.microsoft.com/office/drawing/2014/main" val="24428697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noProof="0" dirty="0" smtClean="0"/>
                        <a:t>Sau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noProof="0" dirty="0" smtClean="0"/>
                        <a:t>Befund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Syn</a:t>
                      </a:r>
                      <a:r>
                        <a:rPr lang="de-DE" dirty="0" smtClean="0"/>
                        <a:t>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KB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TU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6660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700" dirty="0" smtClean="0"/>
                        <a:t>A</a:t>
                      </a:r>
                      <a:endParaRPr lang="en-GB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dirty="0" err="1" smtClean="0"/>
                        <a:t>rauscht</a:t>
                      </a:r>
                      <a:r>
                        <a:rPr lang="en-GB" sz="1700" dirty="0" smtClean="0"/>
                        <a:t>/gr.</a:t>
                      </a:r>
                      <a:r>
                        <a:rPr lang="en-GB" sz="1700" baseline="0" dirty="0" smtClean="0"/>
                        <a:t> </a:t>
                      </a:r>
                      <a:r>
                        <a:rPr lang="en-GB" sz="1700" baseline="0" dirty="0" err="1" smtClean="0"/>
                        <a:t>F</a:t>
                      </a:r>
                      <a:r>
                        <a:rPr lang="en-GB" sz="1700" dirty="0" err="1" smtClean="0"/>
                        <a:t>ollikel</a:t>
                      </a:r>
                      <a:endParaRPr lang="en-GB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-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674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700" dirty="0" smtClean="0"/>
                        <a:t>B</a:t>
                      </a:r>
                      <a:endParaRPr lang="en-GB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dirty="0" err="1" smtClean="0"/>
                        <a:t>rauscht</a:t>
                      </a:r>
                      <a:r>
                        <a:rPr lang="en-GB" sz="1700" dirty="0" smtClean="0"/>
                        <a:t>/gr. </a:t>
                      </a:r>
                      <a:r>
                        <a:rPr lang="en-GB" sz="1700" dirty="0" err="1" smtClean="0"/>
                        <a:t>Follikel</a:t>
                      </a:r>
                      <a:endParaRPr lang="en-GB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-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-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621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700" dirty="0" smtClean="0"/>
                        <a:t>B</a:t>
                      </a:r>
                      <a:endParaRPr lang="en-GB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700" dirty="0" smtClean="0"/>
                        <a:t>wenig</a:t>
                      </a:r>
                      <a:r>
                        <a:rPr lang="de-DE" sz="1700" baseline="0" dirty="0" smtClean="0"/>
                        <a:t> Follikel</a:t>
                      </a:r>
                      <a:endParaRPr lang="en-GB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-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9537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700" dirty="0" smtClean="0"/>
                        <a:t>C</a:t>
                      </a:r>
                      <a:endParaRPr lang="en-GB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dirty="0" err="1" smtClean="0"/>
                        <a:t>rauscht</a:t>
                      </a:r>
                      <a:r>
                        <a:rPr lang="en-GB" sz="1700" dirty="0" smtClean="0"/>
                        <a:t>/gr.</a:t>
                      </a:r>
                      <a:r>
                        <a:rPr lang="en-GB" sz="1700" baseline="0" dirty="0" smtClean="0"/>
                        <a:t> </a:t>
                      </a:r>
                      <a:r>
                        <a:rPr lang="en-GB" sz="1700" baseline="0" dirty="0" err="1" smtClean="0"/>
                        <a:t>F</a:t>
                      </a:r>
                      <a:r>
                        <a:rPr lang="en-GB" sz="1700" dirty="0" err="1" smtClean="0"/>
                        <a:t>ollikel</a:t>
                      </a:r>
                      <a:endParaRPr lang="en-GB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-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5609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700" dirty="0" smtClean="0"/>
                        <a:t>D</a:t>
                      </a:r>
                      <a:endParaRPr lang="en-GB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700" dirty="0" smtClean="0"/>
                        <a:t>ovuliert</a:t>
                      </a:r>
                      <a:endParaRPr lang="en-GB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-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-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-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286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700" dirty="0" smtClean="0"/>
                        <a:t>E</a:t>
                      </a:r>
                      <a:endParaRPr lang="en-GB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rauscht/in Ovulation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-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287381"/>
                  </a:ext>
                </a:extLst>
              </a:tr>
            </a:tbl>
          </a:graphicData>
        </a:graphic>
      </p:graphicFrame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59582"/>
            <a:ext cx="3670110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1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BN-Master_englisch_16zu9">
  <a:themeElements>
    <a:clrScheme name="FBN_2024">
      <a:dk1>
        <a:srgbClr val="1A1A1A"/>
      </a:dk1>
      <a:lt1>
        <a:srgbClr val="FFFFFF"/>
      </a:lt1>
      <a:dk2>
        <a:srgbClr val="1A1A1A"/>
      </a:dk2>
      <a:lt2>
        <a:srgbClr val="E8E8E8"/>
      </a:lt2>
      <a:accent1>
        <a:srgbClr val="004189"/>
      </a:accent1>
      <a:accent2>
        <a:srgbClr val="8BB8ED"/>
      </a:accent2>
      <a:accent3>
        <a:srgbClr val="EE712A"/>
      </a:accent3>
      <a:accent4>
        <a:srgbClr val="A793C6"/>
      </a:accent4>
      <a:accent5>
        <a:srgbClr val="9CB5A9"/>
      </a:accent5>
      <a:accent6>
        <a:srgbClr val="4E5B20"/>
      </a:accent6>
      <a:hlink>
        <a:srgbClr val="DBC856"/>
      </a:hlink>
      <a:folHlink>
        <a:srgbClr val="EE712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BN - Startfolie 1">
        <a:dk1>
          <a:srgbClr val="1A1A1A"/>
        </a:dk1>
        <a:lt1>
          <a:srgbClr val="FFFFFF"/>
        </a:lt1>
        <a:dk2>
          <a:srgbClr val="1A1A1A"/>
        </a:dk2>
        <a:lt2>
          <a:srgbClr val="FFFFFF"/>
        </a:lt2>
        <a:accent1>
          <a:srgbClr val="00447A"/>
        </a:accent1>
        <a:accent2>
          <a:srgbClr val="6C065A"/>
        </a:accent2>
        <a:accent3>
          <a:srgbClr val="FFFFFF"/>
        </a:accent3>
        <a:accent4>
          <a:srgbClr val="141414"/>
        </a:accent4>
        <a:accent5>
          <a:srgbClr val="AAB0BE"/>
        </a:accent5>
        <a:accent6>
          <a:srgbClr val="610551"/>
        </a:accent6>
        <a:hlink>
          <a:srgbClr val="006871"/>
        </a:hlink>
        <a:folHlink>
          <a:srgbClr val="B89D3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BN-Folien-Master_240227_16zu9_dt_Beta" id="{9F224042-DF34-D448-8887-C55F2A221D4C}" vid="{BBDB9CA3-B84A-464D-8CA3-F1E91B134BD5}"/>
    </a:ext>
  </a:extLst>
</a:theme>
</file>

<file path=ppt/theme/theme2.xml><?xml version="1.0" encoding="utf-8"?>
<a:theme xmlns:a="http://schemas.openxmlformats.org/drawingml/2006/main" name="FBN-Master_englisch_16zu9_Chapter_separator">
  <a:themeElements>
    <a:clrScheme name="FBN_2024">
      <a:dk1>
        <a:srgbClr val="1A1A1A"/>
      </a:dk1>
      <a:lt1>
        <a:srgbClr val="FFFFFF"/>
      </a:lt1>
      <a:dk2>
        <a:srgbClr val="1A1A1A"/>
      </a:dk2>
      <a:lt2>
        <a:srgbClr val="E8E8E8"/>
      </a:lt2>
      <a:accent1>
        <a:srgbClr val="004189"/>
      </a:accent1>
      <a:accent2>
        <a:srgbClr val="8BB8ED"/>
      </a:accent2>
      <a:accent3>
        <a:srgbClr val="EE712A"/>
      </a:accent3>
      <a:accent4>
        <a:srgbClr val="A793C6"/>
      </a:accent4>
      <a:accent5>
        <a:srgbClr val="9CB5A9"/>
      </a:accent5>
      <a:accent6>
        <a:srgbClr val="4E5B20"/>
      </a:accent6>
      <a:hlink>
        <a:srgbClr val="DBC856"/>
      </a:hlink>
      <a:folHlink>
        <a:srgbClr val="EE712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BN - Startfolie 1">
        <a:dk1>
          <a:srgbClr val="1A1A1A"/>
        </a:dk1>
        <a:lt1>
          <a:srgbClr val="FFFFFF"/>
        </a:lt1>
        <a:dk2>
          <a:srgbClr val="1A1A1A"/>
        </a:dk2>
        <a:lt2>
          <a:srgbClr val="FFFFFF"/>
        </a:lt2>
        <a:accent1>
          <a:srgbClr val="00447A"/>
        </a:accent1>
        <a:accent2>
          <a:srgbClr val="6C065A"/>
        </a:accent2>
        <a:accent3>
          <a:srgbClr val="FFFFFF"/>
        </a:accent3>
        <a:accent4>
          <a:srgbClr val="141414"/>
        </a:accent4>
        <a:accent5>
          <a:srgbClr val="AAB0BE"/>
        </a:accent5>
        <a:accent6>
          <a:srgbClr val="610551"/>
        </a:accent6>
        <a:hlink>
          <a:srgbClr val="006871"/>
        </a:hlink>
        <a:folHlink>
          <a:srgbClr val="B89D3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BN-Folien-Master_240227_16zu9_dt_Beta" id="{9F224042-DF34-D448-8887-C55F2A221D4C}" vid="{DD984E7F-303B-1749-8B71-BED578029315}"/>
    </a:ext>
  </a:ext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543</Words>
  <Application>Microsoft Office PowerPoint</Application>
  <PresentationFormat>Bildschirmpräsentation (16:9)</PresentationFormat>
  <Paragraphs>156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13</vt:i4>
      </vt:variant>
    </vt:vector>
  </HeadingPairs>
  <TitlesOfParts>
    <vt:vector size="20" baseType="lpstr">
      <vt:lpstr>ＭＳ Ｐゴシック</vt:lpstr>
      <vt:lpstr>Arial</vt:lpstr>
      <vt:lpstr>Calibri</vt:lpstr>
      <vt:lpstr>Symbol</vt:lpstr>
      <vt:lpstr>Wingdings</vt:lpstr>
      <vt:lpstr>FBN-Master_englisch_16zu9</vt:lpstr>
      <vt:lpstr>FBN-Master_englisch_16zu9_Chapter_separator</vt:lpstr>
      <vt:lpstr>Zusammenarbeit zwischen  Genbank und Herdbuchzucht –  Erfolgsbeispiel Deutsches Sattelschwein  1A. Vernunft, 2C. Reimer, 1M. Zenk, 2H. Henning, 2S. Weigend  1Forschungsinstitut für Nutztierbiologie (FBN), Dummerstorf 2Institut für Nutztiergenetik (ING) des Friedrich-Loeffler-Instituts (FLI)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Forschungsinstitut für Nutztierbiologie (FBN)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Thomanek, Anja</dc:creator>
  <cp:lastModifiedBy>Wilwerscheidt, Larissa</cp:lastModifiedBy>
  <cp:revision>178</cp:revision>
  <dcterms:created xsi:type="dcterms:W3CDTF">2023-07-31T08:18:53Z</dcterms:created>
  <dcterms:modified xsi:type="dcterms:W3CDTF">2024-09-30T04:56:16Z</dcterms:modified>
</cp:coreProperties>
</file>