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43"/>
            <a:ext cx="12192000" cy="939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865859"/>
          </a:xfrm>
        </p:spPr>
        <p:txBody>
          <a:bodyPr/>
          <a:lstStyle>
            <a:lvl1pPr algn="ctr"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3216730"/>
            <a:ext cx="10363200" cy="1330778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3E3E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675" y="234043"/>
            <a:ext cx="1219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1674929" y="6452757"/>
            <a:ext cx="517071" cy="390607"/>
          </a:xfrm>
        </p:spPr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28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911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554697"/>
            <a:ext cx="10972800" cy="4606406"/>
          </a:xfrm>
        </p:spPr>
        <p:txBody>
          <a:bodyPr/>
          <a:lstStyle>
            <a:lvl1pPr>
              <a:spcBef>
                <a:spcPts val="600"/>
              </a:spcBef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600"/>
              </a:spcBef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600"/>
              </a:spcBef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spcBef>
                <a:spcPts val="600"/>
              </a:spcBef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spcBef>
                <a:spcPts val="600"/>
              </a:spcBef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74929" y="6439677"/>
            <a:ext cx="517071" cy="403688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633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3435528"/>
            <a:ext cx="10363200" cy="1362076"/>
          </a:xfrm>
        </p:spPr>
        <p:txBody>
          <a:bodyPr anchor="b"/>
          <a:lstStyle>
            <a:lvl1pPr algn="l">
              <a:defRPr sz="4000" b="1" cap="non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4852657"/>
            <a:ext cx="10363200" cy="921322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24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1674929" y="6452757"/>
            <a:ext cx="517071" cy="390607"/>
          </a:xfrm>
        </p:spPr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42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1674929" y="6452757"/>
            <a:ext cx="517071" cy="390607"/>
          </a:xfrm>
        </p:spPr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7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1674929" y="6452757"/>
            <a:ext cx="517071" cy="390607"/>
          </a:xfrm>
        </p:spPr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49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1674929" y="6452757"/>
            <a:ext cx="517071" cy="390607"/>
          </a:xfrm>
        </p:spPr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96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10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1674929" y="6452757"/>
            <a:ext cx="517071" cy="390607"/>
          </a:xfrm>
        </p:spPr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35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11674929" y="6452757"/>
            <a:ext cx="517071" cy="390607"/>
          </a:xfrm>
        </p:spPr>
        <p:txBody>
          <a:bodyPr/>
          <a:lstStyle/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73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64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62700"/>
            <a:ext cx="12192000" cy="495300"/>
          </a:xfrm>
          <a:prstGeom prst="rect">
            <a:avLst/>
          </a:prstGeom>
        </p:spPr>
      </p:pic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82401" y="6452757"/>
            <a:ext cx="609600" cy="39060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fld id="{CE248992-E3C5-425E-9854-CE06048259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89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200" kern="1200">
          <a:solidFill>
            <a:srgbClr val="3C3C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ts val="600"/>
        </a:spcBef>
        <a:buClrTx/>
        <a:buFont typeface="Wingdings" charset="2"/>
        <a:buChar char="§"/>
        <a:defRPr sz="2200" kern="1200">
          <a:solidFill>
            <a:srgbClr val="3C3C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32" indent="-285744" algn="l" defTabSz="457189" rtl="0" eaLnBrk="1" latinLnBrk="0" hangingPunct="1">
        <a:spcBef>
          <a:spcPts val="600"/>
        </a:spcBef>
        <a:buClr>
          <a:srgbClr val="E7302A"/>
        </a:buClr>
        <a:buSzPct val="80000"/>
        <a:buFont typeface="Wingdings" charset="2"/>
        <a:buChar char="§"/>
        <a:defRPr sz="2000" kern="1200">
          <a:solidFill>
            <a:srgbClr val="3C3C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457189" rtl="0" eaLnBrk="1" latinLnBrk="0" hangingPunct="1">
        <a:spcBef>
          <a:spcPts val="600"/>
        </a:spcBef>
        <a:buClr>
          <a:srgbClr val="F39200"/>
        </a:buClr>
        <a:buFont typeface="Wingdings" charset="2"/>
        <a:buChar char="§"/>
        <a:defRPr sz="1800" kern="1200">
          <a:solidFill>
            <a:srgbClr val="3C3C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457189" rtl="0" eaLnBrk="1" latinLnBrk="0" hangingPunct="1">
        <a:spcBef>
          <a:spcPts val="600"/>
        </a:spcBef>
        <a:buClr>
          <a:srgbClr val="F39200"/>
        </a:buClr>
        <a:buFont typeface="Wingdings" charset="2"/>
        <a:buChar char="§"/>
        <a:defRPr sz="1600" kern="1200">
          <a:solidFill>
            <a:srgbClr val="3C3C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457189" rtl="0" eaLnBrk="1" latinLnBrk="0" hangingPunct="1">
        <a:spcBef>
          <a:spcPts val="600"/>
        </a:spcBef>
        <a:buClr>
          <a:srgbClr val="F39200"/>
        </a:buClr>
        <a:buFont typeface="Symbol" charset="2"/>
        <a:buChar char="-"/>
        <a:defRPr sz="1600" kern="1200">
          <a:solidFill>
            <a:srgbClr val="3C3C3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uchterfolge.d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B7DB3-A207-E345-0017-178E6B523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8005"/>
          </a:xfrm>
        </p:spPr>
        <p:txBody>
          <a:bodyPr>
            <a:normAutofit fontScale="90000"/>
          </a:bodyPr>
          <a:lstStyle/>
          <a:p>
            <a:r>
              <a:rPr lang="de-DE" sz="2000" b="0" dirty="0">
                <a:effectLst/>
                <a:latin typeface="BundesSans Office"/>
                <a:ea typeface="Calibri" panose="020F0502020204030204" pitchFamily="34" charset="0"/>
                <a:cs typeface="Calibri" panose="020F0502020204030204" pitchFamily="34" charset="0"/>
              </a:rPr>
              <a:t>IBV-Dialogreihe 2024</a:t>
            </a:r>
            <a:br>
              <a:rPr lang="de-DE" sz="2800" b="1" dirty="0">
                <a:effectLst/>
                <a:latin typeface="BundesSans Office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1" dirty="0">
                <a:effectLst/>
                <a:latin typeface="BundesSans Office"/>
                <a:ea typeface="Calibri" panose="020F0502020204030204" pitchFamily="34" charset="0"/>
                <a:cs typeface="Calibri" panose="020F0502020204030204" pitchFamily="34" charset="0"/>
              </a:rPr>
              <a:t>Langfristige Erhaltung einheimischer Nutztierrassen: </a:t>
            </a:r>
            <a:br>
              <a:rPr lang="de-DE" sz="2800" b="1" dirty="0">
                <a:effectLst/>
                <a:latin typeface="BundesSans Office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1" dirty="0">
                <a:effectLst/>
                <a:latin typeface="BundesSans Office"/>
                <a:ea typeface="Calibri" panose="020F0502020204030204" pitchFamily="34" charset="0"/>
                <a:cs typeface="Calibri" panose="020F0502020204030204" pitchFamily="34" charset="0"/>
              </a:rPr>
              <a:t>Deutsche Genbank, Monitoring und Synergien mit der praktischen Tierzucht</a:t>
            </a: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603491-A1F9-2995-46B4-1D09D84DE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61707"/>
            <a:ext cx="10363200" cy="965931"/>
          </a:xfrm>
        </p:spPr>
        <p:txBody>
          <a:bodyPr>
            <a:normAutofit fontScale="47500" lnSpcReduction="20000"/>
          </a:bodyPr>
          <a:lstStyle/>
          <a:p>
            <a:r>
              <a:rPr lang="de-DE" b="1" dirty="0"/>
              <a:t>Bundesverband Rind und Schwein e.V.</a:t>
            </a:r>
          </a:p>
          <a:p>
            <a:r>
              <a:rPr lang="de-DE" dirty="0"/>
              <a:t>Adenauerallee 174, 53113 Bonn</a:t>
            </a:r>
          </a:p>
          <a:p>
            <a:endParaRPr lang="de-DE" dirty="0"/>
          </a:p>
          <a:p>
            <a:r>
              <a:rPr lang="de-DE" dirty="0"/>
              <a:t>Dr. Haiko Hofmann und Anke Rolfes</a:t>
            </a:r>
          </a:p>
        </p:txBody>
      </p:sp>
    </p:spTree>
    <p:extLst>
      <p:ext uri="{BB962C8B-B14F-4D97-AF65-F5344CB8AC3E}">
        <p14:creationId xmlns:p14="http://schemas.microsoft.com/office/powerpoint/2010/main" val="169605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0">
            <a:extLst>
              <a:ext uri="{FF2B5EF4-FFF2-40B4-BE49-F238E27FC236}">
                <a16:creationId xmlns:a16="http://schemas.microsoft.com/office/drawing/2014/main" id="{BC51AB86-0961-BB36-D139-AFDBE6774BE5}"/>
              </a:ext>
            </a:extLst>
          </p:cNvPr>
          <p:cNvGrpSpPr>
            <a:grpSpLocks noChangeAspect="1"/>
          </p:cNvGrpSpPr>
          <p:nvPr/>
        </p:nvGrpSpPr>
        <p:grpSpPr>
          <a:xfrm>
            <a:off x="-1" y="531849"/>
            <a:ext cx="5800082" cy="734210"/>
            <a:chOff x="67064" y="1027216"/>
            <a:chExt cx="1104527" cy="16902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7FB8A84-56E5-9980-BF56-DF934B934010}"/>
                </a:ext>
              </a:extLst>
            </p:cNvPr>
            <p:cNvSpPr/>
            <p:nvPr/>
          </p:nvSpPr>
          <p:spPr>
            <a:xfrm rot="10800000">
              <a:off x="67064" y="1027216"/>
              <a:ext cx="1104527" cy="169022"/>
            </a:xfrm>
            <a:custGeom>
              <a:avLst/>
              <a:gdLst/>
              <a:ahLst/>
              <a:cxnLst/>
              <a:rect l="l" t="t" r="r" b="b"/>
              <a:pathLst>
                <a:path w="1130300" h="190500">
                  <a:moveTo>
                    <a:pt x="0" y="38100"/>
                  </a:moveTo>
                  <a:lnTo>
                    <a:pt x="1130300" y="0"/>
                  </a:lnTo>
                  <a:lnTo>
                    <a:pt x="1130300" y="190500"/>
                  </a:lnTo>
                  <a:lnTo>
                    <a:pt x="0" y="19050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de-DE" sz="1200" dirty="0"/>
            </a:p>
          </p:txBody>
        </p:sp>
      </p:grpSp>
      <p:grpSp>
        <p:nvGrpSpPr>
          <p:cNvPr id="52" name="Group 12">
            <a:extLst>
              <a:ext uri="{FF2B5EF4-FFF2-40B4-BE49-F238E27FC236}">
                <a16:creationId xmlns:a16="http://schemas.microsoft.com/office/drawing/2014/main" id="{CECB05B5-B7A6-1B62-4CB6-CE8FDC32718D}"/>
              </a:ext>
            </a:extLst>
          </p:cNvPr>
          <p:cNvGrpSpPr/>
          <p:nvPr/>
        </p:nvGrpSpPr>
        <p:grpSpPr>
          <a:xfrm>
            <a:off x="381707" y="1907213"/>
            <a:ext cx="4706109" cy="553998"/>
            <a:chOff x="0" y="-57150"/>
            <a:chExt cx="6274813" cy="738665"/>
          </a:xfrm>
        </p:grpSpPr>
        <p:grpSp>
          <p:nvGrpSpPr>
            <p:cNvPr id="53" name="Group 13">
              <a:extLst>
                <a:ext uri="{FF2B5EF4-FFF2-40B4-BE49-F238E27FC236}">
                  <a16:creationId xmlns:a16="http://schemas.microsoft.com/office/drawing/2014/main" id="{F0B2A6E1-9932-093A-366B-74399381EF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7482"/>
              <a:ext cx="182698" cy="235654"/>
              <a:chOff x="63500" y="-679394"/>
              <a:chExt cx="876300" cy="1130300"/>
            </a:xfrm>
          </p:grpSpPr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B955FB18-B1BB-0C1B-2326-9DBD3DC17D81}"/>
                  </a:ext>
                </a:extLst>
              </p:cNvPr>
              <p:cNvSpPr/>
              <p:nvPr/>
            </p:nvSpPr>
            <p:spPr>
              <a:xfrm>
                <a:off x="63500" y="-679394"/>
                <a:ext cx="876300" cy="1130300"/>
              </a:xfrm>
              <a:custGeom>
                <a:avLst/>
                <a:gdLst/>
                <a:ahLst/>
                <a:cxnLst/>
                <a:rect l="l" t="t" r="r" b="b"/>
                <a:pathLst>
                  <a:path w="876300" h="1130300">
                    <a:moveTo>
                      <a:pt x="0" y="177800"/>
                    </a:moveTo>
                    <a:lnTo>
                      <a:pt x="876300" y="0"/>
                    </a:lnTo>
                    <a:lnTo>
                      <a:pt x="876300" y="1130300"/>
                    </a:lnTo>
                    <a:lnTo>
                      <a:pt x="0" y="1041400"/>
                    </a:lnTo>
                    <a:close/>
                  </a:path>
                </a:pathLst>
              </a:custGeom>
              <a:solidFill>
                <a:srgbClr val="E7302A"/>
              </a:solidFill>
              <a:ln w="12700">
                <a:noFill/>
              </a:ln>
            </p:spPr>
            <p:txBody>
              <a:bodyPr/>
              <a:lstStyle/>
              <a:p>
                <a:endParaRPr lang="de-DE" sz="1200"/>
              </a:p>
            </p:txBody>
          </p:sp>
        </p:grp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B6E89DD4-21E1-5BC0-4937-EAB609B46DBE}"/>
                </a:ext>
              </a:extLst>
            </p:cNvPr>
            <p:cNvSpPr txBox="1"/>
            <p:nvPr/>
          </p:nvSpPr>
          <p:spPr>
            <a:xfrm>
              <a:off x="427167" y="-57150"/>
              <a:ext cx="5847646" cy="738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115 </a:t>
              </a:r>
              <a:r>
                <a:rPr lang="en-US" b="1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ordentliche</a:t>
              </a: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b="1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Mitgliedsverbände</a:t>
              </a: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und –</a:t>
              </a:r>
              <a:r>
                <a:rPr lang="en-US" b="1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Unternehmen</a:t>
              </a: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b="1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aus</a:t>
              </a: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b="1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ganz</a:t>
              </a:r>
              <a:r>
                <a:rPr lang="en-US" b="1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Deutschland</a:t>
              </a:r>
            </a:p>
          </p:txBody>
        </p:sp>
      </p:grpSp>
      <p:grpSp>
        <p:nvGrpSpPr>
          <p:cNvPr id="56" name="Group 16">
            <a:extLst>
              <a:ext uri="{FF2B5EF4-FFF2-40B4-BE49-F238E27FC236}">
                <a16:creationId xmlns:a16="http://schemas.microsoft.com/office/drawing/2014/main" id="{FDCF6226-578A-23C4-02D7-0B2E5A8AC7D0}"/>
              </a:ext>
            </a:extLst>
          </p:cNvPr>
          <p:cNvGrpSpPr/>
          <p:nvPr/>
        </p:nvGrpSpPr>
        <p:grpSpPr>
          <a:xfrm>
            <a:off x="381707" y="4010926"/>
            <a:ext cx="5418372" cy="830997"/>
            <a:chOff x="-110711" y="-2877346"/>
            <a:chExt cx="7224496" cy="1107998"/>
          </a:xfrm>
        </p:grpSpPr>
        <p:grpSp>
          <p:nvGrpSpPr>
            <p:cNvPr id="57" name="Group 17">
              <a:extLst>
                <a:ext uri="{FF2B5EF4-FFF2-40B4-BE49-F238E27FC236}">
                  <a16:creationId xmlns:a16="http://schemas.microsoft.com/office/drawing/2014/main" id="{F846DAFF-5489-B0B6-C00D-1EFFCA1E60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0711" y="-2800536"/>
              <a:ext cx="182698" cy="235654"/>
              <a:chOff x="-467521" y="-14076749"/>
              <a:chExt cx="876300" cy="1130300"/>
            </a:xfrm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7701DFE4-7F23-38BD-B1A3-E86E7E71E1E6}"/>
                  </a:ext>
                </a:extLst>
              </p:cNvPr>
              <p:cNvSpPr/>
              <p:nvPr/>
            </p:nvSpPr>
            <p:spPr>
              <a:xfrm>
                <a:off x="-467521" y="-14076749"/>
                <a:ext cx="876300" cy="1130300"/>
              </a:xfrm>
              <a:custGeom>
                <a:avLst/>
                <a:gdLst/>
                <a:ahLst/>
                <a:cxnLst/>
                <a:rect l="l" t="t" r="r" b="b"/>
                <a:pathLst>
                  <a:path w="876300" h="1130300">
                    <a:moveTo>
                      <a:pt x="0" y="177800"/>
                    </a:moveTo>
                    <a:lnTo>
                      <a:pt x="876300" y="0"/>
                    </a:lnTo>
                    <a:lnTo>
                      <a:pt x="876300" y="1130300"/>
                    </a:lnTo>
                    <a:lnTo>
                      <a:pt x="0" y="1041400"/>
                    </a:lnTo>
                    <a:close/>
                  </a:path>
                </a:pathLst>
              </a:custGeom>
              <a:solidFill>
                <a:srgbClr val="E7302A"/>
              </a:solidFill>
              <a:ln w="12700">
                <a:noFill/>
              </a:ln>
            </p:spPr>
            <p:txBody>
              <a:bodyPr/>
              <a:lstStyle/>
              <a:p>
                <a:endParaRPr lang="de-DE" sz="1200"/>
              </a:p>
            </p:txBody>
          </p:sp>
        </p:grp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3D8C9E51-1E37-AD5A-FCF7-12092C4478BC}"/>
                </a:ext>
              </a:extLst>
            </p:cNvPr>
            <p:cNvSpPr txBox="1"/>
            <p:nvPr/>
          </p:nvSpPr>
          <p:spPr>
            <a:xfrm>
              <a:off x="316457" y="-2877346"/>
              <a:ext cx="6797328" cy="1107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b="1" u="none" strike="noStrike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~ 65 </a:t>
              </a:r>
              <a:r>
                <a:rPr lang="en-US" b="1" u="none" strike="noStrike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außerordentliche</a:t>
              </a:r>
              <a:r>
                <a:rPr lang="en-US" b="1" u="none" strike="noStrike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b="1" u="none" strike="noStrike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Mitgliedsverbände</a:t>
              </a:r>
              <a:r>
                <a:rPr lang="en-US" b="1" u="none" strike="noStrike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und –</a:t>
              </a:r>
              <a:r>
                <a:rPr lang="en-US" b="1" u="none" strike="noStrike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unternehmen</a:t>
              </a:r>
              <a:r>
                <a:rPr lang="en-US" b="1" u="none" strike="noStrike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b="1" u="none" strike="noStrike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aus</a:t>
              </a:r>
              <a:r>
                <a:rPr lang="en-US" b="1" u="none" strike="noStrike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Deutschland, </a:t>
              </a:r>
              <a:r>
                <a:rPr lang="en-US" b="1" u="none" strike="noStrike" dirty="0" err="1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Österreich</a:t>
              </a:r>
              <a:r>
                <a:rPr lang="en-US" b="1" u="none" strike="noStrike" dirty="0">
                  <a:solidFill>
                    <a:schemeClr val="bg2">
                      <a:lumMod val="10000"/>
                    </a:schemeClr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, Schweiz und Luxemburg</a:t>
              </a:r>
            </a:p>
          </p:txBody>
        </p:sp>
      </p:grpSp>
      <p:grpSp>
        <p:nvGrpSpPr>
          <p:cNvPr id="60" name="Group 20">
            <a:extLst>
              <a:ext uri="{FF2B5EF4-FFF2-40B4-BE49-F238E27FC236}">
                <a16:creationId xmlns:a16="http://schemas.microsoft.com/office/drawing/2014/main" id="{C126520D-AFF6-A973-2352-65CDDD4A512C}"/>
              </a:ext>
            </a:extLst>
          </p:cNvPr>
          <p:cNvGrpSpPr>
            <a:grpSpLocks noChangeAspect="1"/>
          </p:cNvGrpSpPr>
          <p:nvPr/>
        </p:nvGrpSpPr>
        <p:grpSpPr>
          <a:xfrm>
            <a:off x="5901008" y="427356"/>
            <a:ext cx="5909285" cy="5671950"/>
            <a:chOff x="0" y="0"/>
            <a:chExt cx="11867546" cy="11390909"/>
          </a:xfrm>
        </p:grpSpPr>
        <p:grpSp>
          <p:nvGrpSpPr>
            <p:cNvPr id="61" name="Group 21">
              <a:extLst>
                <a:ext uri="{FF2B5EF4-FFF2-40B4-BE49-F238E27FC236}">
                  <a16:creationId xmlns:a16="http://schemas.microsoft.com/office/drawing/2014/main" id="{033F3E9F-1A44-A270-C0C8-118E328DEB83}"/>
                </a:ext>
              </a:extLst>
            </p:cNvPr>
            <p:cNvGrpSpPr/>
            <p:nvPr/>
          </p:nvGrpSpPr>
          <p:grpSpPr>
            <a:xfrm>
              <a:off x="3876373" y="8409017"/>
              <a:ext cx="5219840" cy="1389034"/>
              <a:chOff x="0" y="0"/>
              <a:chExt cx="1031080" cy="274377"/>
            </a:xfrm>
          </p:grpSpPr>
          <p:sp>
            <p:nvSpPr>
              <p:cNvPr id="85" name="Freeform 22">
                <a:extLst>
                  <a:ext uri="{FF2B5EF4-FFF2-40B4-BE49-F238E27FC236}">
                    <a16:creationId xmlns:a16="http://schemas.microsoft.com/office/drawing/2014/main" id="{D88E4479-56DB-DF7A-FCC6-662F7EF51FE6}"/>
                  </a:ext>
                </a:extLst>
              </p:cNvPr>
              <p:cNvSpPr/>
              <p:nvPr/>
            </p:nvSpPr>
            <p:spPr>
              <a:xfrm>
                <a:off x="0" y="0"/>
                <a:ext cx="1031080" cy="274377"/>
              </a:xfrm>
              <a:custGeom>
                <a:avLst/>
                <a:gdLst/>
                <a:ahLst/>
                <a:cxnLst/>
                <a:rect l="l" t="t" r="r" b="b"/>
                <a:pathLst>
                  <a:path w="1031080" h="274377">
                    <a:moveTo>
                      <a:pt x="0" y="0"/>
                    </a:moveTo>
                    <a:lnTo>
                      <a:pt x="1031080" y="0"/>
                    </a:lnTo>
                    <a:lnTo>
                      <a:pt x="1031080" y="274377"/>
                    </a:lnTo>
                    <a:lnTo>
                      <a:pt x="0" y="274377"/>
                    </a:lnTo>
                    <a:close/>
                  </a:path>
                </a:pathLst>
              </a:custGeom>
              <a:solidFill>
                <a:srgbClr val="767676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86" name="TextBox 23">
                <a:extLst>
                  <a:ext uri="{FF2B5EF4-FFF2-40B4-BE49-F238E27FC236}">
                    <a16:creationId xmlns:a16="http://schemas.microsoft.com/office/drawing/2014/main" id="{6313EED9-7F74-2569-8C7E-F2A74FDCB2A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31080" cy="3124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 sz="1200"/>
              </a:p>
            </p:txBody>
          </p:sp>
        </p:grp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F2178D76-3022-CDDB-908B-9553DF7ED973}"/>
                </a:ext>
              </a:extLst>
            </p:cNvPr>
            <p:cNvSpPr/>
            <p:nvPr/>
          </p:nvSpPr>
          <p:spPr>
            <a:xfrm>
              <a:off x="0" y="4295480"/>
              <a:ext cx="2961454" cy="2424815"/>
            </a:xfrm>
            <a:custGeom>
              <a:avLst/>
              <a:gdLst/>
              <a:ahLst/>
              <a:cxnLst/>
              <a:rect l="l" t="t" r="r" b="b"/>
              <a:pathLst>
                <a:path w="2961454" h="2424815">
                  <a:moveTo>
                    <a:pt x="0" y="0"/>
                  </a:moveTo>
                  <a:lnTo>
                    <a:pt x="2961454" y="0"/>
                  </a:lnTo>
                  <a:lnTo>
                    <a:pt x="2961454" y="2424815"/>
                  </a:lnTo>
                  <a:lnTo>
                    <a:pt x="0" y="242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id="{D2E9615A-C79B-7D6B-72E8-44D420B6AB54}"/>
                </a:ext>
              </a:extLst>
            </p:cNvPr>
            <p:cNvSpPr/>
            <p:nvPr/>
          </p:nvSpPr>
          <p:spPr>
            <a:xfrm>
              <a:off x="2426769" y="5901328"/>
              <a:ext cx="639135" cy="917339"/>
            </a:xfrm>
            <a:custGeom>
              <a:avLst/>
              <a:gdLst/>
              <a:ahLst/>
              <a:cxnLst/>
              <a:rect l="l" t="t" r="r" b="b"/>
              <a:pathLst>
                <a:path w="639135" h="917339">
                  <a:moveTo>
                    <a:pt x="0" y="0"/>
                  </a:moveTo>
                  <a:lnTo>
                    <a:pt x="639135" y="0"/>
                  </a:lnTo>
                  <a:lnTo>
                    <a:pt x="639135" y="917339"/>
                  </a:lnTo>
                  <a:lnTo>
                    <a:pt x="0" y="917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id="{9620712A-AF6E-0C2E-CFD3-D30F1BFC5D87}"/>
                </a:ext>
              </a:extLst>
            </p:cNvPr>
            <p:cNvSpPr/>
            <p:nvPr/>
          </p:nvSpPr>
          <p:spPr>
            <a:xfrm>
              <a:off x="5432824" y="7445974"/>
              <a:ext cx="6434722" cy="3284434"/>
            </a:xfrm>
            <a:custGeom>
              <a:avLst/>
              <a:gdLst/>
              <a:ahLst/>
              <a:cxnLst/>
              <a:rect l="l" t="t" r="r" b="b"/>
              <a:pathLst>
                <a:path w="6434722" h="3284434">
                  <a:moveTo>
                    <a:pt x="0" y="0"/>
                  </a:moveTo>
                  <a:lnTo>
                    <a:pt x="6434721" y="0"/>
                  </a:lnTo>
                  <a:lnTo>
                    <a:pt x="6434721" y="3284434"/>
                  </a:lnTo>
                  <a:lnTo>
                    <a:pt x="0" y="3284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4D9AF5F4-E205-1317-9270-C3F6D3536771}"/>
                </a:ext>
              </a:extLst>
            </p:cNvPr>
            <p:cNvSpPr/>
            <p:nvPr/>
          </p:nvSpPr>
          <p:spPr>
            <a:xfrm>
              <a:off x="2571414" y="0"/>
              <a:ext cx="7290183" cy="9689977"/>
            </a:xfrm>
            <a:custGeom>
              <a:avLst/>
              <a:gdLst/>
              <a:ahLst/>
              <a:cxnLst/>
              <a:rect l="l" t="t" r="r" b="b"/>
              <a:pathLst>
                <a:path w="7290183" h="9689977">
                  <a:moveTo>
                    <a:pt x="0" y="0"/>
                  </a:moveTo>
                  <a:lnTo>
                    <a:pt x="7290183" y="0"/>
                  </a:lnTo>
                  <a:lnTo>
                    <a:pt x="7290183" y="9689977"/>
                  </a:lnTo>
                  <a:lnTo>
                    <a:pt x="0" y="9689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F686694F-ADEE-491A-319E-6DE09BC555C1}"/>
                </a:ext>
              </a:extLst>
            </p:cNvPr>
            <p:cNvSpPr/>
            <p:nvPr/>
          </p:nvSpPr>
          <p:spPr>
            <a:xfrm>
              <a:off x="3236384" y="4759912"/>
              <a:ext cx="684978" cy="652631"/>
            </a:xfrm>
            <a:custGeom>
              <a:avLst/>
              <a:gdLst/>
              <a:ahLst/>
              <a:cxnLst/>
              <a:rect l="l" t="t" r="r" b="b"/>
              <a:pathLst>
                <a:path w="684978" h="652631">
                  <a:moveTo>
                    <a:pt x="0" y="0"/>
                  </a:moveTo>
                  <a:lnTo>
                    <a:pt x="684978" y="0"/>
                  </a:lnTo>
                  <a:lnTo>
                    <a:pt x="684978" y="652631"/>
                  </a:lnTo>
                  <a:lnTo>
                    <a:pt x="0" y="652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26197" r="-20238"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CA186097-052E-5360-76C6-18BE3C99FC97}"/>
                </a:ext>
              </a:extLst>
            </p:cNvPr>
            <p:cNvSpPr/>
            <p:nvPr/>
          </p:nvSpPr>
          <p:spPr>
            <a:xfrm>
              <a:off x="3279128" y="4647853"/>
              <a:ext cx="721946" cy="721946"/>
            </a:xfrm>
            <a:custGeom>
              <a:avLst/>
              <a:gdLst/>
              <a:ahLst/>
              <a:cxnLst/>
              <a:rect l="l" t="t" r="r" b="b"/>
              <a:pathLst>
                <a:path w="721946" h="721946">
                  <a:moveTo>
                    <a:pt x="0" y="0"/>
                  </a:moveTo>
                  <a:lnTo>
                    <a:pt x="721946" y="0"/>
                  </a:lnTo>
                  <a:lnTo>
                    <a:pt x="721946" y="721946"/>
                  </a:lnTo>
                  <a:lnTo>
                    <a:pt x="0" y="721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68" name="Group 30">
              <a:extLst>
                <a:ext uri="{FF2B5EF4-FFF2-40B4-BE49-F238E27FC236}">
                  <a16:creationId xmlns:a16="http://schemas.microsoft.com/office/drawing/2014/main" id="{92097FB0-4C6E-F7D1-FACC-F63903FB8AFB}"/>
                </a:ext>
              </a:extLst>
            </p:cNvPr>
            <p:cNvGrpSpPr/>
            <p:nvPr/>
          </p:nvGrpSpPr>
          <p:grpSpPr>
            <a:xfrm>
              <a:off x="3474424" y="5330274"/>
              <a:ext cx="104449" cy="104449"/>
              <a:chOff x="0" y="0"/>
              <a:chExt cx="812800" cy="812800"/>
            </a:xfrm>
          </p:grpSpPr>
          <p:sp>
            <p:nvSpPr>
              <p:cNvPr id="83" name="Freeform 31">
                <a:extLst>
                  <a:ext uri="{FF2B5EF4-FFF2-40B4-BE49-F238E27FC236}">
                    <a16:creationId xmlns:a16="http://schemas.microsoft.com/office/drawing/2014/main" id="{1D898000-E316-57C2-755D-FCF8805C0BE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84" name="TextBox 32">
                <a:extLst>
                  <a:ext uri="{FF2B5EF4-FFF2-40B4-BE49-F238E27FC236}">
                    <a16:creationId xmlns:a16="http://schemas.microsoft.com/office/drawing/2014/main" id="{D77BFE31-7C96-FBED-6666-60EEC05DBAF0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 sz="1200"/>
              </a:p>
            </p:txBody>
          </p:sp>
        </p:grpSp>
        <p:grpSp>
          <p:nvGrpSpPr>
            <p:cNvPr id="69" name="Group 33">
              <a:extLst>
                <a:ext uri="{FF2B5EF4-FFF2-40B4-BE49-F238E27FC236}">
                  <a16:creationId xmlns:a16="http://schemas.microsoft.com/office/drawing/2014/main" id="{D43407AA-6594-1624-3AD1-F6E68B45E931}"/>
                </a:ext>
              </a:extLst>
            </p:cNvPr>
            <p:cNvGrpSpPr/>
            <p:nvPr/>
          </p:nvGrpSpPr>
          <p:grpSpPr>
            <a:xfrm>
              <a:off x="1319607" y="5258972"/>
              <a:ext cx="104449" cy="104449"/>
              <a:chOff x="0" y="0"/>
              <a:chExt cx="812800" cy="812800"/>
            </a:xfrm>
          </p:grpSpPr>
          <p:sp>
            <p:nvSpPr>
              <p:cNvPr id="81" name="Freeform 34">
                <a:extLst>
                  <a:ext uri="{FF2B5EF4-FFF2-40B4-BE49-F238E27FC236}">
                    <a16:creationId xmlns:a16="http://schemas.microsoft.com/office/drawing/2014/main" id="{ECC7CE99-F9DE-2F67-DA1B-556744BD0B6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82" name="TextBox 35">
                <a:extLst>
                  <a:ext uri="{FF2B5EF4-FFF2-40B4-BE49-F238E27FC236}">
                    <a16:creationId xmlns:a16="http://schemas.microsoft.com/office/drawing/2014/main" id="{D2DF8926-4E77-2AE4-0C6C-3A8D2D68363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 sz="1200"/>
              </a:p>
            </p:txBody>
          </p:sp>
        </p:grp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3D2A49E3-AD27-E14F-DF01-00B93D67F921}"/>
                </a:ext>
              </a:extLst>
            </p:cNvPr>
            <p:cNvSpPr/>
            <p:nvPr/>
          </p:nvSpPr>
          <p:spPr>
            <a:xfrm rot="-911573">
              <a:off x="1179285" y="3976628"/>
              <a:ext cx="1254995" cy="1213922"/>
            </a:xfrm>
            <a:custGeom>
              <a:avLst/>
              <a:gdLst/>
              <a:ahLst/>
              <a:cxnLst/>
              <a:rect l="l" t="t" r="r" b="b"/>
              <a:pathLst>
                <a:path w="1254995" h="1213922">
                  <a:moveTo>
                    <a:pt x="0" y="0"/>
                  </a:moveTo>
                  <a:lnTo>
                    <a:pt x="1254994" y="0"/>
                  </a:lnTo>
                  <a:lnTo>
                    <a:pt x="1254994" y="1213922"/>
                  </a:lnTo>
                  <a:lnTo>
                    <a:pt x="0" y="1213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grpSp>
          <p:nvGrpSpPr>
            <p:cNvPr id="71" name="Group 37">
              <a:extLst>
                <a:ext uri="{FF2B5EF4-FFF2-40B4-BE49-F238E27FC236}">
                  <a16:creationId xmlns:a16="http://schemas.microsoft.com/office/drawing/2014/main" id="{9B234843-29A8-AAE6-7105-FEAC1A7B3908}"/>
                </a:ext>
              </a:extLst>
            </p:cNvPr>
            <p:cNvGrpSpPr/>
            <p:nvPr/>
          </p:nvGrpSpPr>
          <p:grpSpPr>
            <a:xfrm>
              <a:off x="8650184" y="3040041"/>
              <a:ext cx="104449" cy="104449"/>
              <a:chOff x="0" y="0"/>
              <a:chExt cx="812800" cy="812800"/>
            </a:xfrm>
          </p:grpSpPr>
          <p:sp>
            <p:nvSpPr>
              <p:cNvPr id="79" name="Freeform 38">
                <a:extLst>
                  <a:ext uri="{FF2B5EF4-FFF2-40B4-BE49-F238E27FC236}">
                    <a16:creationId xmlns:a16="http://schemas.microsoft.com/office/drawing/2014/main" id="{2CDB8DAE-1B91-13EA-60D4-AEF6BBCA72E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 sz="1200"/>
              </a:p>
            </p:txBody>
          </p:sp>
          <p:sp>
            <p:nvSpPr>
              <p:cNvPr id="80" name="TextBox 39">
                <a:extLst>
                  <a:ext uri="{FF2B5EF4-FFF2-40B4-BE49-F238E27FC236}">
                    <a16:creationId xmlns:a16="http://schemas.microsoft.com/office/drawing/2014/main" id="{FA9E40CC-32EE-8C91-745E-7220A84EE71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40"/>
                  </a:lnSpc>
                </a:pPr>
                <a:endParaRPr sz="1200"/>
              </a:p>
            </p:txBody>
          </p:sp>
        </p:grpSp>
        <p:sp>
          <p:nvSpPr>
            <p:cNvPr id="72" name="Freeform 40">
              <a:extLst>
                <a:ext uri="{FF2B5EF4-FFF2-40B4-BE49-F238E27FC236}">
                  <a16:creationId xmlns:a16="http://schemas.microsoft.com/office/drawing/2014/main" id="{BE928AFA-7F54-E3B0-3EA6-94D7286728B1}"/>
                </a:ext>
              </a:extLst>
            </p:cNvPr>
            <p:cNvSpPr/>
            <p:nvPr/>
          </p:nvSpPr>
          <p:spPr>
            <a:xfrm rot="-316926">
              <a:off x="8637484" y="1792936"/>
              <a:ext cx="1082526" cy="1236584"/>
            </a:xfrm>
            <a:custGeom>
              <a:avLst/>
              <a:gdLst/>
              <a:ahLst/>
              <a:cxnLst/>
              <a:rect l="l" t="t" r="r" b="b"/>
              <a:pathLst>
                <a:path w="1082526" h="1236584">
                  <a:moveTo>
                    <a:pt x="0" y="0"/>
                  </a:moveTo>
                  <a:lnTo>
                    <a:pt x="1082527" y="0"/>
                  </a:lnTo>
                  <a:lnTo>
                    <a:pt x="1082527" y="1236584"/>
                  </a:lnTo>
                  <a:lnTo>
                    <a:pt x="0" y="1236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73" name="Freeform 41">
              <a:extLst>
                <a:ext uri="{FF2B5EF4-FFF2-40B4-BE49-F238E27FC236}">
                  <a16:creationId xmlns:a16="http://schemas.microsoft.com/office/drawing/2014/main" id="{5B724856-B8DA-C5BF-35B0-3E3E9589C25F}"/>
                </a:ext>
              </a:extLst>
            </p:cNvPr>
            <p:cNvSpPr/>
            <p:nvPr/>
          </p:nvSpPr>
          <p:spPr>
            <a:xfrm>
              <a:off x="4464255" y="3092266"/>
              <a:ext cx="2024249" cy="1999629"/>
            </a:xfrm>
            <a:custGeom>
              <a:avLst/>
              <a:gdLst/>
              <a:ahLst/>
              <a:cxnLst/>
              <a:rect l="l" t="t" r="r" b="b"/>
              <a:pathLst>
                <a:path w="2024249" h="1999629">
                  <a:moveTo>
                    <a:pt x="0" y="0"/>
                  </a:moveTo>
                  <a:lnTo>
                    <a:pt x="2024249" y="0"/>
                  </a:lnTo>
                  <a:lnTo>
                    <a:pt x="2024249" y="1999629"/>
                  </a:lnTo>
                  <a:lnTo>
                    <a:pt x="0" y="199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-74475"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74" name="Freeform 42">
              <a:extLst>
                <a:ext uri="{FF2B5EF4-FFF2-40B4-BE49-F238E27FC236}">
                  <a16:creationId xmlns:a16="http://schemas.microsoft.com/office/drawing/2014/main" id="{710ED2F0-B169-8C02-B3F3-61B11ECA0D14}"/>
                </a:ext>
              </a:extLst>
            </p:cNvPr>
            <p:cNvSpPr/>
            <p:nvPr/>
          </p:nvSpPr>
          <p:spPr>
            <a:xfrm flipH="1">
              <a:off x="6077155" y="3984440"/>
              <a:ext cx="1410532" cy="1999629"/>
            </a:xfrm>
            <a:custGeom>
              <a:avLst/>
              <a:gdLst/>
              <a:ahLst/>
              <a:cxnLst/>
              <a:rect l="l" t="t" r="r" b="b"/>
              <a:pathLst>
                <a:path w="1410532" h="1999629">
                  <a:moveTo>
                    <a:pt x="1410532" y="0"/>
                  </a:moveTo>
                  <a:lnTo>
                    <a:pt x="0" y="0"/>
                  </a:lnTo>
                  <a:lnTo>
                    <a:pt x="0" y="1999629"/>
                  </a:lnTo>
                  <a:lnTo>
                    <a:pt x="1410532" y="1999629"/>
                  </a:lnTo>
                  <a:lnTo>
                    <a:pt x="1410532" y="0"/>
                  </a:lnTo>
                  <a:close/>
                </a:path>
              </a:pathLst>
            </a:custGeom>
            <a:blipFill>
              <a:blip r:embed="rId17"/>
              <a:stretch>
                <a:fillRect l="-151880" t="-297" b="-297"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  <p:sp>
          <p:nvSpPr>
            <p:cNvPr id="75" name="TextBox 43">
              <a:extLst>
                <a:ext uri="{FF2B5EF4-FFF2-40B4-BE49-F238E27FC236}">
                  <a16:creationId xmlns:a16="http://schemas.microsoft.com/office/drawing/2014/main" id="{69B31803-D688-A539-E2B1-822EBB416507}"/>
                </a:ext>
              </a:extLst>
            </p:cNvPr>
            <p:cNvSpPr txBox="1"/>
            <p:nvPr/>
          </p:nvSpPr>
          <p:spPr>
            <a:xfrm>
              <a:off x="3640100" y="5203135"/>
              <a:ext cx="721945" cy="428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43"/>
                </a:lnSpc>
              </a:pPr>
              <a:r>
                <a:rPr lang="en-US" sz="1050" b="1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Bonn</a:t>
              </a:r>
            </a:p>
          </p:txBody>
        </p:sp>
        <p:sp>
          <p:nvSpPr>
            <p:cNvPr id="76" name="TextBox 44">
              <a:extLst>
                <a:ext uri="{FF2B5EF4-FFF2-40B4-BE49-F238E27FC236}">
                  <a16:creationId xmlns:a16="http://schemas.microsoft.com/office/drawing/2014/main" id="{671175D8-BC12-A17E-602C-B116FB627787}"/>
                </a:ext>
              </a:extLst>
            </p:cNvPr>
            <p:cNvSpPr txBox="1"/>
            <p:nvPr/>
          </p:nvSpPr>
          <p:spPr>
            <a:xfrm>
              <a:off x="1485284" y="5131832"/>
              <a:ext cx="971130" cy="428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43"/>
                </a:lnSpc>
              </a:pPr>
              <a:r>
                <a:rPr lang="en-US" sz="1050" b="1" dirty="0" err="1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Brüssel</a:t>
              </a:r>
              <a:endParaRPr lang="en-US" sz="1050" b="1" dirty="0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endParaRPr>
            </a:p>
          </p:txBody>
        </p:sp>
        <p:sp>
          <p:nvSpPr>
            <p:cNvPr id="77" name="TextBox 45">
              <a:extLst>
                <a:ext uri="{FF2B5EF4-FFF2-40B4-BE49-F238E27FC236}">
                  <a16:creationId xmlns:a16="http://schemas.microsoft.com/office/drawing/2014/main" id="{FEABD989-74A2-0DA1-326E-66B75CE9BDAE}"/>
                </a:ext>
              </a:extLst>
            </p:cNvPr>
            <p:cNvSpPr txBox="1"/>
            <p:nvPr/>
          </p:nvSpPr>
          <p:spPr>
            <a:xfrm>
              <a:off x="7874172" y="2930215"/>
              <a:ext cx="780909" cy="428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943"/>
                </a:lnSpc>
              </a:pPr>
              <a:r>
                <a:rPr lang="en-US" sz="1050" b="1" dirty="0">
                  <a:solidFill>
                    <a:srgbClr val="FFFFFF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Berlin</a:t>
              </a:r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05AE6EA6-2DC0-6C90-0D54-EF33589A4DE5}"/>
                </a:ext>
              </a:extLst>
            </p:cNvPr>
            <p:cNvSpPr/>
            <p:nvPr/>
          </p:nvSpPr>
          <p:spPr>
            <a:xfrm rot="-240971">
              <a:off x="2591193" y="8946514"/>
              <a:ext cx="3686386" cy="2444395"/>
            </a:xfrm>
            <a:custGeom>
              <a:avLst/>
              <a:gdLst/>
              <a:ahLst/>
              <a:cxnLst/>
              <a:rect l="l" t="t" r="r" b="b"/>
              <a:pathLst>
                <a:path w="3686386" h="2444395">
                  <a:moveTo>
                    <a:pt x="0" y="0"/>
                  </a:moveTo>
                  <a:lnTo>
                    <a:pt x="3686385" y="0"/>
                  </a:lnTo>
                  <a:lnTo>
                    <a:pt x="3686385" y="2444395"/>
                  </a:lnTo>
                  <a:lnTo>
                    <a:pt x="0" y="2444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 sz="1200"/>
            </a:p>
          </p:txBody>
        </p:sp>
      </p:grpSp>
      <p:sp>
        <p:nvSpPr>
          <p:cNvPr id="87" name="TextBox 47">
            <a:extLst>
              <a:ext uri="{FF2B5EF4-FFF2-40B4-BE49-F238E27FC236}">
                <a16:creationId xmlns:a16="http://schemas.microsoft.com/office/drawing/2014/main" id="{D6DC0CCB-917D-2FAD-AA61-846E8BBF0345}"/>
              </a:ext>
            </a:extLst>
          </p:cNvPr>
          <p:cNvSpPr txBox="1"/>
          <p:nvPr/>
        </p:nvSpPr>
        <p:spPr>
          <a:xfrm>
            <a:off x="224367" y="447793"/>
            <a:ext cx="5676641" cy="568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4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Starke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Interessensvertretung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 - BRS </a:t>
            </a:r>
            <a:r>
              <a:rPr lang="en-US" sz="2000" b="1" u="none" strike="noStrike" dirty="0" err="1">
                <a:solidFill>
                  <a:schemeClr val="bg2">
                    <a:lumMod val="10000"/>
                  </a:schemeClr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seit</a:t>
            </a:r>
            <a:r>
              <a:rPr lang="en-US" sz="2000" b="1" u="none" strike="noStrike" dirty="0">
                <a:solidFill>
                  <a:schemeClr val="bg2">
                    <a:lumMod val="10000"/>
                  </a:schemeClr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 2017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 </a:t>
            </a:r>
          </a:p>
        </p:txBody>
      </p:sp>
      <p:sp>
        <p:nvSpPr>
          <p:cNvPr id="88" name="TextBox 48">
            <a:extLst>
              <a:ext uri="{FF2B5EF4-FFF2-40B4-BE49-F238E27FC236}">
                <a16:creationId xmlns:a16="http://schemas.microsoft.com/office/drawing/2014/main" id="{F21418CD-176D-501C-D8BA-2746C203D788}"/>
              </a:ext>
            </a:extLst>
          </p:cNvPr>
          <p:cNvSpPr txBox="1"/>
          <p:nvPr/>
        </p:nvSpPr>
        <p:spPr>
          <a:xfrm>
            <a:off x="710440" y="2594305"/>
            <a:ext cx="5258532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3390" lvl="1" indent="-226695" algn="l">
              <a:buFont typeface="Arial"/>
              <a:buChar char="•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Landeskontrollverbände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453390" lvl="1" indent="-226695" algn="l">
              <a:buFont typeface="Arial"/>
              <a:buChar char="•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Rinderzuchtverbände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 - und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Besamungsorganisationen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453390" lvl="1" indent="-226695" algn="l">
              <a:buFont typeface="Arial"/>
              <a:buChar char="•"/>
            </a:pP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Schweinezucht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-,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besamungs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- und </a:t>
            </a:r>
            <a:r>
              <a:rPr lang="en-US" sz="1600" dirty="0" err="1">
                <a:solidFill>
                  <a:schemeClr val="bg2">
                    <a:lumMod val="10000"/>
                  </a:schemeClr>
                </a:solidFill>
                <a:latin typeface="Open Sans 1"/>
                <a:ea typeface="Open Sans 1"/>
                <a:cs typeface="Open Sans 1"/>
                <a:sym typeface="Open Sans 1"/>
              </a:rPr>
              <a:t>Beratungsorganisationen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90" name="TextBox 50">
            <a:extLst>
              <a:ext uri="{FF2B5EF4-FFF2-40B4-BE49-F238E27FC236}">
                <a16:creationId xmlns:a16="http://schemas.microsoft.com/office/drawing/2014/main" id="{633ACAA3-5152-7B04-0477-50594B277DDA}"/>
              </a:ext>
            </a:extLst>
          </p:cNvPr>
          <p:cNvSpPr txBox="1"/>
          <p:nvPr/>
        </p:nvSpPr>
        <p:spPr>
          <a:xfrm rot="21247857">
            <a:off x="2217383" y="5148875"/>
            <a:ext cx="4697382" cy="452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23"/>
              </a:lnSpc>
              <a:spcBef>
                <a:spcPct val="0"/>
              </a:spcBef>
            </a:pPr>
            <a:r>
              <a:rPr lang="en-US" sz="2000" b="1" i="1">
                <a:solidFill>
                  <a:srgbClr val="E7302A"/>
                </a:solidFill>
                <a:latin typeface="Open Sans 1 Bold Italics"/>
                <a:ea typeface="Open Sans 1 Bold Italics"/>
                <a:cs typeface="Open Sans 1 Bold Italics"/>
                <a:sym typeface="Open Sans 1 Bold Italics"/>
              </a:rPr>
              <a:t>Mitglieder entlang der ganzen Kette!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7B83377C-6D85-B6F3-E0F0-195DD0B70EDC}"/>
              </a:ext>
            </a:extLst>
          </p:cNvPr>
          <p:cNvSpPr/>
          <p:nvPr/>
        </p:nvSpPr>
        <p:spPr>
          <a:xfrm rot="985834">
            <a:off x="5696891" y="449591"/>
            <a:ext cx="295921" cy="960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61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CC244C04-46F2-F13B-B64F-5BDD24EA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732" y="3429000"/>
            <a:ext cx="3034301" cy="295706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D3DDBDA-2DCB-C406-187A-BCB692CB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Vertretung einer Vielzahl gefährdeter Haustierrassen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389B0C-0E07-783A-73B8-6986BFEB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52925"/>
            <a:ext cx="5386917" cy="639763"/>
          </a:xfrm>
        </p:spPr>
        <p:txBody>
          <a:bodyPr/>
          <a:lstStyle/>
          <a:p>
            <a:r>
              <a:rPr lang="de-DE" dirty="0"/>
              <a:t>Rind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158CE73-E73B-7EC6-C43A-BA64991F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092683"/>
            <a:ext cx="5386917" cy="3951288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Angler (alte Zuchtrichtung) </a:t>
            </a:r>
          </a:p>
          <a:p>
            <a:r>
              <a:rPr lang="de-DE" dirty="0"/>
              <a:t>Deutsches Shorthorn </a:t>
            </a:r>
          </a:p>
          <a:p>
            <a:r>
              <a:rPr lang="de-DE" dirty="0" err="1"/>
              <a:t>Glanrind</a:t>
            </a:r>
            <a:endParaRPr lang="de-DE" dirty="0"/>
          </a:p>
          <a:p>
            <a:r>
              <a:rPr lang="de-DE" dirty="0"/>
              <a:t>Limpurger</a:t>
            </a:r>
          </a:p>
          <a:p>
            <a:r>
              <a:rPr lang="de-DE" dirty="0"/>
              <a:t>Murnau-Werdenfelser    </a:t>
            </a:r>
          </a:p>
          <a:p>
            <a:r>
              <a:rPr lang="de-DE" dirty="0" err="1"/>
              <a:t>Gelbvieh</a:t>
            </a:r>
            <a:r>
              <a:rPr lang="de-DE" dirty="0"/>
              <a:t> (Frankenvieh)</a:t>
            </a:r>
          </a:p>
          <a:p>
            <a:r>
              <a:rPr lang="de-DE" dirty="0"/>
              <a:t>Deutsches Schwarzbuntes Niederungsrind</a:t>
            </a:r>
          </a:p>
          <a:p>
            <a:r>
              <a:rPr lang="de-DE" dirty="0"/>
              <a:t>Rotbunt Doppelnutzung </a:t>
            </a:r>
          </a:p>
          <a:p>
            <a:r>
              <a:rPr lang="de-DE" dirty="0"/>
              <a:t>Hinterwälder</a:t>
            </a:r>
          </a:p>
          <a:p>
            <a:r>
              <a:rPr lang="de-DE" dirty="0"/>
              <a:t>Pinzgauer</a:t>
            </a:r>
          </a:p>
          <a:p>
            <a:r>
              <a:rPr lang="de-DE" dirty="0"/>
              <a:t>Rotes Höhenvieh</a:t>
            </a:r>
          </a:p>
          <a:p>
            <a:r>
              <a:rPr lang="de-DE" dirty="0" err="1"/>
              <a:t>Pustertaler</a:t>
            </a:r>
            <a:endParaRPr lang="de-DE" dirty="0"/>
          </a:p>
          <a:p>
            <a:r>
              <a:rPr lang="de-DE" dirty="0" err="1"/>
              <a:t>Fjällrind</a:t>
            </a:r>
            <a:endParaRPr lang="de-DE" dirty="0"/>
          </a:p>
          <a:p>
            <a:r>
              <a:rPr lang="de-DE" dirty="0"/>
              <a:t>Rätisches </a:t>
            </a:r>
            <a:r>
              <a:rPr lang="de-DE" dirty="0" err="1"/>
              <a:t>Grauvieh</a:t>
            </a:r>
            <a:r>
              <a:rPr lang="de-DE" dirty="0"/>
              <a:t> (Albula)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</a:t>
            </a:r>
            <a:r>
              <a:rPr lang="de-DE" b="1" dirty="0">
                <a:sym typeface="Wingdings" panose="05000000000000000000" pitchFamily="2" charset="2"/>
              </a:rPr>
              <a:t> Und weitere Rassen über die ASR</a:t>
            </a:r>
            <a:endParaRPr lang="de-DE" b="1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19DB38-F451-D1FC-5027-25021130A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77" y="1452925"/>
            <a:ext cx="5389033" cy="639763"/>
          </a:xfrm>
        </p:spPr>
        <p:txBody>
          <a:bodyPr/>
          <a:lstStyle/>
          <a:p>
            <a:r>
              <a:rPr lang="de-DE" dirty="0"/>
              <a:t>Schwein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91F496D-E526-87C8-6756-9FFA79F91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77" y="2092683"/>
            <a:ext cx="5389033" cy="3951288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Deutsches Edelschwein</a:t>
            </a:r>
          </a:p>
          <a:p>
            <a:r>
              <a:rPr lang="de-DE" dirty="0"/>
              <a:t>Deutsche Landrasse</a:t>
            </a:r>
          </a:p>
          <a:p>
            <a:r>
              <a:rPr lang="de-DE" dirty="0" err="1"/>
              <a:t>Leicoma</a:t>
            </a:r>
            <a:endParaRPr lang="de-DE" dirty="0"/>
          </a:p>
          <a:p>
            <a:r>
              <a:rPr lang="de-DE" dirty="0"/>
              <a:t>Sattelschweine</a:t>
            </a:r>
          </a:p>
          <a:p>
            <a:r>
              <a:rPr lang="de-DE" dirty="0"/>
              <a:t>…</a:t>
            </a:r>
          </a:p>
          <a:p>
            <a:pPr marL="0" indent="0">
              <a:buNone/>
            </a:pPr>
            <a:r>
              <a:rPr lang="de-DE" dirty="0"/>
              <a:t> 	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D633AD-2149-6D16-9CD2-AEDDCADA2781}"/>
              </a:ext>
            </a:extLst>
          </p:cNvPr>
          <p:cNvSpPr txBox="1"/>
          <p:nvPr/>
        </p:nvSpPr>
        <p:spPr>
          <a:xfrm>
            <a:off x="9404311" y="5691023"/>
            <a:ext cx="3278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https://zuchterfolge.de/</a:t>
            </a:r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8A7F010-B70D-2470-1469-A800D0D4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893" y="4907532"/>
            <a:ext cx="3081816" cy="73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9F9CFE-0FDB-4CFC-369D-99453AEA7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Bisher:</a:t>
            </a:r>
          </a:p>
          <a:p>
            <a:r>
              <a:rPr lang="de-DE" dirty="0"/>
              <a:t>Austausch zu Fachthemen z.B. im Fachbeirat tiergenetische Ressourcen</a:t>
            </a:r>
          </a:p>
          <a:p>
            <a:r>
              <a:rPr lang="de-DE" dirty="0"/>
              <a:t>Vernetzung auf Veranstaltungen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Zukünftig?</a:t>
            </a:r>
          </a:p>
          <a:p>
            <a:r>
              <a:rPr lang="de-DE" dirty="0"/>
              <a:t>Bestehendes intensivieren</a:t>
            </a:r>
          </a:p>
          <a:p>
            <a:r>
              <a:rPr lang="de-DE" dirty="0"/>
              <a:t>Vernetzung auch international fördern</a:t>
            </a:r>
          </a:p>
          <a:p>
            <a:r>
              <a:rPr lang="de-DE" dirty="0"/>
              <a:t>Projekte gemeinsam entwickeln und begleiten </a:t>
            </a:r>
          </a:p>
          <a:p>
            <a:r>
              <a:rPr lang="de-DE" dirty="0"/>
              <a:t>Nachwuchskräfte abholen und gezielt einbinden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806ECC-8F5A-C4B4-61E0-11BBEA47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Zusammenarbeit mit der Deutschen Genbank landwirtschaftlicher Nutztiere</a:t>
            </a:r>
          </a:p>
        </p:txBody>
      </p:sp>
    </p:spTree>
    <p:extLst>
      <p:ext uri="{BB962C8B-B14F-4D97-AF65-F5344CB8AC3E}">
        <p14:creationId xmlns:p14="http://schemas.microsoft.com/office/powerpoint/2010/main" val="113170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>
            <a:extLst>
              <a:ext uri="{FF2B5EF4-FFF2-40B4-BE49-F238E27FC236}">
                <a16:creationId xmlns:a16="http://schemas.microsoft.com/office/drawing/2014/main" id="{DF69282E-FE58-D069-0BA2-71E8E39B3D4B}"/>
              </a:ext>
            </a:extLst>
          </p:cNvPr>
          <p:cNvSpPr/>
          <p:nvPr/>
        </p:nvSpPr>
        <p:spPr>
          <a:xfrm>
            <a:off x="3264911" y="543319"/>
            <a:ext cx="1510301" cy="1530196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Nutzung fördern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6670491-7492-A62E-B678-3B3678A15091}"/>
              </a:ext>
            </a:extLst>
          </p:cNvPr>
          <p:cNvSpPr/>
          <p:nvPr/>
        </p:nvSpPr>
        <p:spPr>
          <a:xfrm>
            <a:off x="1083927" y="4708787"/>
            <a:ext cx="2492106" cy="1764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Junge Kolleginnen und Kollegen motivieren und einbinden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2443E5A-66F1-076D-A519-422571859CEE}"/>
              </a:ext>
            </a:extLst>
          </p:cNvPr>
          <p:cNvSpPr/>
          <p:nvPr/>
        </p:nvSpPr>
        <p:spPr>
          <a:xfrm>
            <a:off x="9547050" y="3020039"/>
            <a:ext cx="1817226" cy="180565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funktionale Merkmale erforschen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7C7DC84-C143-DF43-A894-E7DCCAE10BBD}"/>
              </a:ext>
            </a:extLst>
          </p:cNvPr>
          <p:cNvSpPr/>
          <p:nvPr/>
        </p:nvSpPr>
        <p:spPr>
          <a:xfrm>
            <a:off x="1062806" y="78119"/>
            <a:ext cx="2383770" cy="180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Wirtschaft-</a:t>
            </a:r>
            <a:r>
              <a:rPr lang="de-DE" sz="2000" b="1" dirty="0" err="1">
                <a:solidFill>
                  <a:schemeClr val="bg2">
                    <a:lumMod val="10000"/>
                  </a:schemeClr>
                </a:solidFill>
              </a:rPr>
              <a:t>lichkeit</a:t>
            </a:r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 der Rasse gewährleisten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D832A7-35CB-5389-5E2E-17ACF01A2F3D}"/>
              </a:ext>
            </a:extLst>
          </p:cNvPr>
          <p:cNvSpPr/>
          <p:nvPr/>
        </p:nvSpPr>
        <p:spPr>
          <a:xfrm>
            <a:off x="1292033" y="2161529"/>
            <a:ext cx="2340000" cy="1800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Vernetzung mit internationalen Partnern ermöglichen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1BE0825-CDF0-1B73-5BA5-AD74DB3D9BC9}"/>
              </a:ext>
            </a:extLst>
          </p:cNvPr>
          <p:cNvSpPr/>
          <p:nvPr/>
        </p:nvSpPr>
        <p:spPr>
          <a:xfrm>
            <a:off x="54783" y="3602329"/>
            <a:ext cx="2340001" cy="1404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Vernetzung, Kennenlernen der Akteure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65EB084-AF95-64C5-03F9-306A97ED6438}"/>
              </a:ext>
            </a:extLst>
          </p:cNvPr>
          <p:cNvSpPr/>
          <p:nvPr/>
        </p:nvSpPr>
        <p:spPr>
          <a:xfrm>
            <a:off x="3290038" y="4679356"/>
            <a:ext cx="2016000" cy="122400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Austausch zu Fachthemen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8A3B05D-1AA7-4E93-CB3B-C66FA5BE2350}"/>
              </a:ext>
            </a:extLst>
          </p:cNvPr>
          <p:cNvGrpSpPr/>
          <p:nvPr/>
        </p:nvGrpSpPr>
        <p:grpSpPr>
          <a:xfrm>
            <a:off x="4923176" y="2036239"/>
            <a:ext cx="2414426" cy="2548395"/>
            <a:chOff x="4991184" y="1911914"/>
            <a:chExt cx="2414426" cy="254839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1507C38-1146-E73E-1470-B7556E3D1357}"/>
                </a:ext>
              </a:extLst>
            </p:cNvPr>
            <p:cNvSpPr/>
            <p:nvPr/>
          </p:nvSpPr>
          <p:spPr>
            <a:xfrm>
              <a:off x="4991184" y="2248985"/>
              <a:ext cx="2414426" cy="2211324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sz="2600" b="1" dirty="0">
                  <a:solidFill>
                    <a:schemeClr val="bg2">
                      <a:lumMod val="10000"/>
                    </a:schemeClr>
                  </a:solidFill>
                </a:rPr>
                <a:t>Erhalt gefährdeter Nutztier-rassen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B922F82-9507-281B-8327-FEE517324635}"/>
                </a:ext>
              </a:extLst>
            </p:cNvPr>
            <p:cNvSpPr txBox="1"/>
            <p:nvPr/>
          </p:nvSpPr>
          <p:spPr>
            <a:xfrm rot="20638097">
              <a:off x="5268038" y="1911914"/>
              <a:ext cx="1478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b="1" i="1" dirty="0">
                  <a:solidFill>
                    <a:schemeClr val="bg2">
                      <a:lumMod val="10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ZIEL</a:t>
              </a:r>
            </a:p>
          </p:txBody>
        </p:sp>
      </p:grpSp>
      <p:sp>
        <p:nvSpPr>
          <p:cNvPr id="32" name="Ellipse 31">
            <a:extLst>
              <a:ext uri="{FF2B5EF4-FFF2-40B4-BE49-F238E27FC236}">
                <a16:creationId xmlns:a16="http://schemas.microsoft.com/office/drawing/2014/main" id="{97AF3AEC-3426-CD97-E4B5-7B90DFC0CDEC}"/>
              </a:ext>
            </a:extLst>
          </p:cNvPr>
          <p:cNvSpPr/>
          <p:nvPr/>
        </p:nvSpPr>
        <p:spPr>
          <a:xfrm>
            <a:off x="2208386" y="3691342"/>
            <a:ext cx="2016000" cy="1368000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Networking</a:t>
            </a:r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A8920DA6-E1FC-ADB5-EE71-3A3F91F7ED65}"/>
              </a:ext>
            </a:extLst>
          </p:cNvPr>
          <p:cNvSpPr/>
          <p:nvPr/>
        </p:nvSpPr>
        <p:spPr>
          <a:xfrm rot="20538642">
            <a:off x="4262933" y="3847304"/>
            <a:ext cx="693834" cy="320364"/>
          </a:xfrm>
          <a:prstGeom prst="rightArrow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74E81CC3-9756-38E8-0947-B0D02F49D763}"/>
              </a:ext>
            </a:extLst>
          </p:cNvPr>
          <p:cNvSpPr/>
          <p:nvPr/>
        </p:nvSpPr>
        <p:spPr>
          <a:xfrm rot="11950530">
            <a:off x="7333181" y="3763816"/>
            <a:ext cx="695824" cy="320364"/>
          </a:xfrm>
          <a:prstGeom prst="rightArrow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CA2CC120-F1A4-2EC4-86EC-3627AC2E5372}"/>
              </a:ext>
            </a:extLst>
          </p:cNvPr>
          <p:cNvSpPr/>
          <p:nvPr/>
        </p:nvSpPr>
        <p:spPr>
          <a:xfrm rot="2705779">
            <a:off x="4336851" y="2200506"/>
            <a:ext cx="1043333" cy="320364"/>
          </a:xfrm>
          <a:prstGeom prst="rightArrow">
            <a:avLst/>
          </a:prstGeom>
          <a:solidFill>
            <a:schemeClr val="tx2"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A32B050-7DDC-E2A1-11B8-FAE02EB05AC1}"/>
              </a:ext>
            </a:extLst>
          </p:cNvPr>
          <p:cNvSpPr/>
          <p:nvPr/>
        </p:nvSpPr>
        <p:spPr>
          <a:xfrm>
            <a:off x="8036392" y="3602329"/>
            <a:ext cx="1817225" cy="1368000"/>
          </a:xfrm>
          <a:prstGeom prst="ellipse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Anreiz für Projekte schaffen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8EDC73C-4CA1-D6DD-BCC0-C33E0B693411}"/>
              </a:ext>
            </a:extLst>
          </p:cNvPr>
          <p:cNvSpPr/>
          <p:nvPr/>
        </p:nvSpPr>
        <p:spPr>
          <a:xfrm>
            <a:off x="7795635" y="4825689"/>
            <a:ext cx="3483428" cy="153019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2000" b="1" dirty="0">
                <a:solidFill>
                  <a:schemeClr val="bg2">
                    <a:lumMod val="10000"/>
                  </a:schemeClr>
                </a:solidFill>
              </a:rPr>
              <a:t>Nutzen genomischer Informationen für kl. Populationen erforschen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B74A05D-ED27-E213-0B4D-ECB9B079203D}"/>
              </a:ext>
            </a:extLst>
          </p:cNvPr>
          <p:cNvGrpSpPr/>
          <p:nvPr/>
        </p:nvGrpSpPr>
        <p:grpSpPr>
          <a:xfrm>
            <a:off x="6325386" y="39666"/>
            <a:ext cx="3231983" cy="2333644"/>
            <a:chOff x="6455671" y="278105"/>
            <a:chExt cx="2961705" cy="2074237"/>
          </a:xfrm>
        </p:grpSpPr>
        <p:sp>
          <p:nvSpPr>
            <p:cNvPr id="2" name="Denkblase: wolkenförmig 1">
              <a:extLst>
                <a:ext uri="{FF2B5EF4-FFF2-40B4-BE49-F238E27FC236}">
                  <a16:creationId xmlns:a16="http://schemas.microsoft.com/office/drawing/2014/main" id="{28A104EE-E845-64C8-868B-F8305B165988}"/>
                </a:ext>
              </a:extLst>
            </p:cNvPr>
            <p:cNvSpPr/>
            <p:nvPr/>
          </p:nvSpPr>
          <p:spPr>
            <a:xfrm>
              <a:off x="6455671" y="278105"/>
              <a:ext cx="2961705" cy="2074237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D36C4E6-7C0B-3067-E450-94F1343F7D57}"/>
                </a:ext>
              </a:extLst>
            </p:cNvPr>
            <p:cNvSpPr txBox="1"/>
            <p:nvPr/>
          </p:nvSpPr>
          <p:spPr>
            <a:xfrm>
              <a:off x="6738847" y="757826"/>
              <a:ext cx="2481299" cy="1066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800" b="1" dirty="0">
                  <a:solidFill>
                    <a:schemeClr val="bg2">
                      <a:lumMod val="10000"/>
                    </a:schemeClr>
                  </a:solidFill>
                </a:rPr>
                <a:t>TierSchG</a:t>
              </a:r>
            </a:p>
            <a:p>
              <a:pPr algn="ctr"/>
              <a:r>
                <a:rPr lang="de-DE" sz="1800" b="1" dirty="0">
                  <a:solidFill>
                    <a:schemeClr val="bg2">
                      <a:lumMod val="10000"/>
                    </a:schemeClr>
                  </a:solidFill>
                </a:rPr>
                <a:t>(Zucht-)Restriktionen durch überdrehen </a:t>
              </a:r>
              <a:br>
                <a:rPr lang="de-DE" sz="1800" b="1" dirty="0">
                  <a:solidFill>
                    <a:schemeClr val="bg2">
                      <a:lumMod val="10000"/>
                    </a:schemeClr>
                  </a:solidFill>
                </a:rPr>
              </a:br>
              <a:r>
                <a:rPr lang="de-DE" sz="1800" b="1" dirty="0">
                  <a:solidFill>
                    <a:schemeClr val="bg2">
                      <a:lumMod val="10000"/>
                    </a:schemeClr>
                  </a:solidFill>
                </a:rPr>
                <a:t>von Stellschrauben</a:t>
              </a:r>
            </a:p>
          </p:txBody>
        </p:sp>
      </p:grpSp>
      <p:sp>
        <p:nvSpPr>
          <p:cNvPr id="38" name="Gewitterblitz 37">
            <a:extLst>
              <a:ext uri="{FF2B5EF4-FFF2-40B4-BE49-F238E27FC236}">
                <a16:creationId xmlns:a16="http://schemas.microsoft.com/office/drawing/2014/main" id="{3F2FD03C-E24B-767E-98F3-CB60DBC94C7E}"/>
              </a:ext>
            </a:extLst>
          </p:cNvPr>
          <p:cNvSpPr/>
          <p:nvPr/>
        </p:nvSpPr>
        <p:spPr>
          <a:xfrm>
            <a:off x="6955808" y="2385296"/>
            <a:ext cx="395807" cy="814277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206883"/>
      </p:ext>
    </p:extLst>
  </p:cSld>
  <p:clrMapOvr>
    <a:masterClrMapping/>
  </p:clrMapOvr>
</p:sld>
</file>

<file path=ppt/theme/theme1.xml><?xml version="1.0" encoding="utf-8"?>
<a:theme xmlns:a="http://schemas.openxmlformats.org/drawingml/2006/main" name="BRS-Design">
  <a:themeElements>
    <a:clrScheme name="Benutzerdefiniert 1">
      <a:dk1>
        <a:srgbClr val="3F3F3F"/>
      </a:dk1>
      <a:lt1>
        <a:sysClr val="window" lastClr="FFFFFF"/>
      </a:lt1>
      <a:dk2>
        <a:srgbClr val="313131"/>
      </a:dk2>
      <a:lt2>
        <a:srgbClr val="EEECE1"/>
      </a:lt2>
      <a:accent1>
        <a:srgbClr val="3F3F3F"/>
      </a:accent1>
      <a:accent2>
        <a:srgbClr val="C0504D"/>
      </a:accent2>
      <a:accent3>
        <a:srgbClr val="E2A732"/>
      </a:accent3>
      <a:accent4>
        <a:srgbClr val="7F7F7F"/>
      </a:accent4>
      <a:accent5>
        <a:srgbClr val="E3C12F"/>
      </a:accent5>
      <a:accent6>
        <a:srgbClr val="E05E5E"/>
      </a:accent6>
      <a:hlink>
        <a:srgbClr val="A5A5A5"/>
      </a:hlink>
      <a:folHlink>
        <a:srgbClr val="C0504D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S-Design" id="{8E8284DD-4397-41F0-B616-6604FE022ED5}" vid="{AB6D2433-1E81-42CF-B6C3-19498BE30E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BRS-Design</Template>
  <TotalTime>0</TotalTime>
  <Words>247</Words>
  <Application>Microsoft Office PowerPoint</Application>
  <PresentationFormat>Breitbild</PresentationFormat>
  <Paragraphs>64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7" baseType="lpstr">
      <vt:lpstr>Arial</vt:lpstr>
      <vt:lpstr>BundesSans Office</vt:lpstr>
      <vt:lpstr>Cavolini</vt:lpstr>
      <vt:lpstr>Open Sans</vt:lpstr>
      <vt:lpstr>Open Sans 1</vt:lpstr>
      <vt:lpstr>Open Sans 1 Bold</vt:lpstr>
      <vt:lpstr>Open Sans 1 Bold Italics</vt:lpstr>
      <vt:lpstr>Open Sans 1 Ultra-Bold</vt:lpstr>
      <vt:lpstr>Open Sans 2</vt:lpstr>
      <vt:lpstr>Symbol</vt:lpstr>
      <vt:lpstr>Wingdings</vt:lpstr>
      <vt:lpstr>BRS-Design</vt:lpstr>
      <vt:lpstr>IBV-Dialogreihe 2024 Langfristige Erhaltung einheimischer Nutztierrassen:  Deutsche Genbank, Monitoring und Synergien mit der praktischen Tierzucht</vt:lpstr>
      <vt:lpstr>PowerPoint-Präsentation</vt:lpstr>
      <vt:lpstr>Vertretung einer Vielzahl gefährdeter Haustierrassen </vt:lpstr>
      <vt:lpstr>Zusammenarbeit mit der Deutschen Genbank landwirtschaftlicher Nutztiere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Anke Rolfes</dc:creator>
  <cp:lastModifiedBy>Anke Rolfes</cp:lastModifiedBy>
  <cp:revision>5</cp:revision>
  <dcterms:created xsi:type="dcterms:W3CDTF">2024-09-24T11:46:20Z</dcterms:created>
  <dcterms:modified xsi:type="dcterms:W3CDTF">2024-09-26T11:46:46Z</dcterms:modified>
</cp:coreProperties>
</file>