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4"/>
  </p:sldMasterIdLst>
  <p:notesMasterIdLst>
    <p:notesMasterId r:id="rId12"/>
  </p:notesMasterIdLst>
  <p:handoutMasterIdLst>
    <p:handoutMasterId r:id="rId13"/>
  </p:handoutMasterIdLst>
  <p:sldIdLst>
    <p:sldId id="1234" r:id="rId5"/>
    <p:sldId id="1321" r:id="rId6"/>
    <p:sldId id="649" r:id="rId7"/>
    <p:sldId id="1336" r:id="rId8"/>
    <p:sldId id="1337" r:id="rId9"/>
    <p:sldId id="1356" r:id="rId10"/>
    <p:sldId id="1306" r:id="rId11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66CC"/>
    <a:srgbClr val="FFFFFF"/>
    <a:srgbClr val="00CCFF"/>
    <a:srgbClr val="96BCDC"/>
    <a:srgbClr val="8FBDE3"/>
    <a:srgbClr val="A5C3CD"/>
    <a:srgbClr val="A0D1D0"/>
    <a:srgbClr val="66CC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915" autoAdjust="0"/>
  </p:normalViewPr>
  <p:slideViewPr>
    <p:cSldViewPr snapToGrid="0" showGuides="1">
      <p:cViewPr varScale="1">
        <p:scale>
          <a:sx n="82" d="100"/>
          <a:sy n="82" d="100"/>
        </p:scale>
        <p:origin x="15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4" y="7"/>
            <a:ext cx="2944813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74" tIns="45888" rIns="91774" bIns="45888" numCol="1" anchor="t" anchorCtr="0" compatLnSpc="1">
            <a:prstTxWarp prst="textNoShape">
              <a:avLst/>
            </a:prstTxWarp>
          </a:bodyPr>
          <a:lstStyle>
            <a:lvl1pPr defTabSz="916959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4" y="7"/>
            <a:ext cx="2944812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74" tIns="45888" rIns="91774" bIns="45888" numCol="1" anchor="t" anchorCtr="0" compatLnSpc="1">
            <a:prstTxWarp prst="textNoShape">
              <a:avLst/>
            </a:prstTxWarp>
          </a:bodyPr>
          <a:lstStyle>
            <a:lvl1pPr algn="r" defTabSz="916959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4" y="9429840"/>
            <a:ext cx="2944813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74" tIns="45888" rIns="91774" bIns="45888" numCol="1" anchor="b" anchorCtr="0" compatLnSpc="1">
            <a:prstTxWarp prst="textNoShape">
              <a:avLst/>
            </a:prstTxWarp>
          </a:bodyPr>
          <a:lstStyle>
            <a:lvl1pPr defTabSz="916959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4" y="9429840"/>
            <a:ext cx="2944812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74" tIns="45888" rIns="91774" bIns="45888" numCol="1" anchor="b" anchorCtr="0" compatLnSpc="1">
            <a:prstTxWarp prst="textNoShape">
              <a:avLst/>
            </a:prstTxWarp>
          </a:bodyPr>
          <a:lstStyle>
            <a:lvl1pPr algn="r" defTabSz="916959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95C66FA-031D-4496-B522-25F32029AD2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1063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2946400" cy="496809"/>
          </a:xfrm>
          <a:prstGeom prst="rect">
            <a:avLst/>
          </a:prstGeom>
        </p:spPr>
        <p:txBody>
          <a:bodyPr vert="horz" lIns="91063" tIns="45534" rIns="91063" bIns="45534" rtlCol="0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92" y="7"/>
            <a:ext cx="2946400" cy="496809"/>
          </a:xfrm>
          <a:prstGeom prst="rect">
            <a:avLst/>
          </a:prstGeom>
        </p:spPr>
        <p:txBody>
          <a:bodyPr vert="horz" lIns="91063" tIns="45534" rIns="91063" bIns="45534" rtlCol="0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B8E63B5-5B85-4B60-A7F6-661FC779F9D1}" type="datetimeFigureOut">
              <a:rPr lang="de-DE"/>
              <a:pPr>
                <a:defRPr/>
              </a:pPr>
              <a:t>29.09.2024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9300"/>
            <a:ext cx="4956175" cy="3717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63" tIns="45534" rIns="91063" bIns="45534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61" y="4715721"/>
            <a:ext cx="5438775" cy="4466511"/>
          </a:xfrm>
          <a:prstGeom prst="rect">
            <a:avLst/>
          </a:prstGeom>
        </p:spPr>
        <p:txBody>
          <a:bodyPr vert="horz" lIns="91063" tIns="45534" rIns="91063" bIns="45534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246"/>
            <a:ext cx="2946400" cy="496809"/>
          </a:xfrm>
          <a:prstGeom prst="rect">
            <a:avLst/>
          </a:prstGeom>
        </p:spPr>
        <p:txBody>
          <a:bodyPr vert="horz" lIns="91063" tIns="45534" rIns="91063" bIns="45534" rtlCol="0" anchor="b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92" y="9428246"/>
            <a:ext cx="2946400" cy="496809"/>
          </a:xfrm>
          <a:prstGeom prst="rect">
            <a:avLst/>
          </a:prstGeom>
        </p:spPr>
        <p:txBody>
          <a:bodyPr vert="horz" lIns="91063" tIns="45534" rIns="91063" bIns="45534" rtlCol="0" anchor="b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ADDDD65-A4A8-4ED0-851F-1D6A3D10435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0867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DDDD65-A4A8-4ED0-851F-1D6A3D10435E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9998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A7A70C0-55D2-4949-949B-841C092CD1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49C2A19-4976-4047-899F-0F74BDF44C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68868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A7A70C0-55D2-4949-949B-841C092CD1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49C2A19-4976-4047-899F-0F74BDF44C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DDDD65-A4A8-4ED0-851F-1D6A3D10435E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7044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DDDD65-A4A8-4ED0-851F-1D6A3D10435E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4470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DDDD65-A4A8-4ED0-851F-1D6A3D10435E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4622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1388" y="746125"/>
            <a:ext cx="4975225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/>
          </a:p>
        </p:txBody>
      </p:sp>
      <p:sp>
        <p:nvSpPr>
          <p:cNvPr id="3482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9655" indent="-288329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3315" indent="-23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4638" indent="-23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75965" indent="-2306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37291" indent="-23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98614" indent="-23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9941" indent="-23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1267" indent="-2306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8676">
              <a:spcBef>
                <a:spcPct val="0"/>
              </a:spcBef>
              <a:defRPr/>
            </a:pPr>
            <a:fld id="{1AF294FE-83EA-441C-A776-22A5FF445186}" type="slidenum">
              <a:rPr lang="de-DE" altLang="de-DE">
                <a:solidFill>
                  <a:prstClr val="black"/>
                </a:solidFill>
              </a:rPr>
              <a:pPr defTabSz="918676">
                <a:spcBef>
                  <a:spcPct val="0"/>
                </a:spcBef>
                <a:defRPr/>
              </a:pPr>
              <a:t>7</a:t>
            </a:fld>
            <a:endParaRPr lang="de-DE" alt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4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>
          <a:xfrm>
            <a:off x="6990984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A3BEB-D23D-4196-8AE3-BE9A17DC33E9}" type="datetimeFigureOut">
              <a:rPr lang="de-DE"/>
              <a:pPr>
                <a:defRPr/>
              </a:pPr>
              <a:t>29.09.2024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436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87704-B7C7-4039-854C-95CBE096ADDD}" type="datetimeFigureOut">
              <a:rPr lang="de-DE"/>
              <a:pPr>
                <a:defRPr/>
              </a:pPr>
              <a:t>29.09.2024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603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772400" cy="57150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E8432-A58B-4627-BC97-9C8BDC0697F1}" type="datetimeFigureOut">
              <a:rPr lang="de-DE"/>
              <a:pPr>
                <a:defRPr/>
              </a:pPr>
              <a:t>29.09.2024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4728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90CD3-8131-439D-83EA-CCA56667DB75}" type="datetimeFigureOut">
              <a:rPr lang="de-DE"/>
              <a:pPr>
                <a:defRPr/>
              </a:pPr>
              <a:t>29.09.2024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6676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E8F9E-FFB6-44DF-B474-B1CC08B08103}" type="datetimeFigureOut">
              <a:rPr lang="de-DE"/>
              <a:pPr>
                <a:defRPr/>
              </a:pPr>
              <a:t>29.09.2024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4470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52E91-020B-4C0C-9B17-8A0C5A965F20}" type="datetimeFigureOut">
              <a:rPr lang="de-DE"/>
              <a:pPr>
                <a:defRPr/>
              </a:pPr>
              <a:t>29.09.2024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2923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6770C-0FA9-4838-A186-76651494E86C}" type="datetimeFigureOut">
              <a:rPr lang="de-DE"/>
              <a:pPr>
                <a:defRPr/>
              </a:pPr>
              <a:t>29.09.2024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829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A5D9-F9C3-4B74-BFC8-13B442D173FB}" type="datetimeFigureOut">
              <a:rPr lang="de-DE"/>
              <a:pPr>
                <a:defRPr/>
              </a:pPr>
              <a:t>29.09.2024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3640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6E9CC-E89A-4AF7-9C4B-173B8008DDA9}" type="datetimeFigureOut">
              <a:rPr lang="de-DE"/>
              <a:pPr>
                <a:defRPr/>
              </a:pPr>
              <a:t>29.09.2024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7015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588C3-B0B6-496F-8930-E4D37B75374C}" type="datetimeFigureOut">
              <a:rPr lang="de-DE"/>
              <a:pPr>
                <a:defRPr/>
              </a:pPr>
              <a:t>29.09.2024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7619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71555-076E-4374-BDDE-869033DAC44E}" type="datetimeFigureOut">
              <a:rPr lang="de-DE"/>
              <a:pPr>
                <a:defRPr/>
              </a:pPr>
              <a:t>29.09.2024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9302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1E491-1C1D-4BBE-9AAD-A6EB864A8C66}" type="datetimeFigureOut">
              <a:rPr lang="de-DE"/>
              <a:pPr>
                <a:defRPr/>
              </a:pPr>
              <a:t>29.09.2024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8285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44671-9239-4FB3-AEF3-A4445E171F97}" type="datetimeFigureOut">
              <a:rPr lang="de-DE"/>
              <a:pPr>
                <a:defRPr/>
              </a:pPr>
              <a:t>29.09.2024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4613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1C09F-89CA-4069-96E6-8CD6B9F45864}" type="datetimeFigureOut">
              <a:rPr lang="de-DE"/>
              <a:pPr>
                <a:defRPr/>
              </a:pPr>
              <a:t>29.09.2024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3833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BA8F32-35CB-441F-A552-BEBA75675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500063"/>
            <a:ext cx="8258175" cy="5715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27FBDDD-7221-4269-BD33-340516FAC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1D8A3A-E84A-4838-A98F-7917A3A22A4F}" type="datetimeFigureOut">
              <a:rPr lang="de-DE" smtClean="0"/>
              <a:pPr>
                <a:defRPr/>
              </a:pPr>
              <a:t>29.09.2024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5224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EF5509-9239-4F3D-B030-9D21D4A4B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500063"/>
            <a:ext cx="8258175" cy="5715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34338F7-4160-422C-BD7A-D54E79912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1D8A3A-E84A-4838-A98F-7917A3A22A4F}" type="datetimeFigureOut">
              <a:rPr lang="de-DE" smtClean="0"/>
              <a:pPr>
                <a:defRPr/>
              </a:pPr>
              <a:t>29.09.2024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25924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8DA8CD0-3DB9-4807-AFAE-264798128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0"/>
            <a:ext cx="360363" cy="360363"/>
          </a:xfrm>
          <a:prstGeom prst="rect">
            <a:avLst/>
          </a:prstGeom>
          <a:solidFill>
            <a:srgbClr val="00285C"/>
          </a:solidFill>
          <a:ln w="9525">
            <a:solidFill>
              <a:srgbClr val="243F6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Frutiger LT Com 45 Light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Frutiger LT Com 45 Light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Frutiger LT Com 45 Light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Frutiger LT Com 45 Light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Frutiger LT Com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LT Com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LT Com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LT Com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LT Com 45 Light" pitchFamily="34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pic>
        <p:nvPicPr>
          <p:cNvPr id="5" name="Picture 5" descr="GFS Logo">
            <a:extLst>
              <a:ext uri="{FF2B5EF4-FFF2-40B4-BE49-F238E27FC236}">
                <a16:creationId xmlns:a16="http://schemas.microsoft.com/office/drawing/2014/main" id="{86167428-CA5E-4E4A-BCC2-1970272D1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583363"/>
            <a:ext cx="55245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4896CB4B-7645-4F95-BC29-E608FB291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600" y="6497638"/>
            <a:ext cx="8280400" cy="360362"/>
          </a:xfrm>
          <a:prstGeom prst="rect">
            <a:avLst/>
          </a:prstGeom>
          <a:solidFill>
            <a:srgbClr val="00285C"/>
          </a:solidFill>
          <a:ln w="9525">
            <a:solidFill>
              <a:srgbClr val="243F6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Frutiger LT Com 45 Light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Frutiger LT Com 45 Light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Frutiger LT Com 45 Light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Frutiger LT Com 45 Light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Frutiger LT Com 45 Ligh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LT Com 45 Ligh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LT Com 45 Ligh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LT Com 45 Ligh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LT Com 45 Light" pitchFamily="34" charset="0"/>
              </a:defRPr>
            </a:lvl9pPr>
          </a:lstStyle>
          <a:p>
            <a:pPr eaLnBrk="1" hangingPunct="1">
              <a:spcAft>
                <a:spcPts val="1000"/>
              </a:spcAft>
              <a:defRPr/>
            </a:pPr>
            <a:r>
              <a:rPr lang="de-DE" sz="1200" dirty="0">
                <a:solidFill>
                  <a:schemeClr val="bg1"/>
                </a:solidFill>
                <a:latin typeface="Calibri" pitchFamily="34" charset="0"/>
              </a:rPr>
              <a:t>Genossenschaft zur Förderung der Schweinehaltung eG</a:t>
            </a:r>
            <a:endParaRPr lang="de-DE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0C39401-80C5-492A-8FD6-32863848A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6688" y="6581775"/>
            <a:ext cx="1357312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Frutiger LT Com 45 Light" panose="020B0303030504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Frutiger LT Com 45 Light" panose="020B0303030504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Frutiger LT Com 45 Light" panose="020B0303030504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Frutiger LT Com 45 Light" panose="020B0303030504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Frutiger LT Com 45 Light" panose="020B0303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LT Com 45 Light" panose="020B0303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LT Com 45 Light" panose="020B0303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LT Com 45 Light" panose="020B0303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LT Com 45 Light" panose="020B0303030504020204" pitchFamily="34" charset="0"/>
              </a:defRPr>
            </a:lvl9pPr>
          </a:lstStyle>
          <a:p>
            <a:pPr algn="r" eaLnBrk="1" hangingPunct="1"/>
            <a:fld id="{2ADFA20D-D3E0-4B53-85D0-0CA4739320E6}" type="slidenum">
              <a:rPr lang="de-DE" altLang="de-DE" sz="1200">
                <a:solidFill>
                  <a:schemeClr val="bg1"/>
                </a:solidFill>
              </a:rPr>
              <a:pPr algn="r" eaLnBrk="1" hangingPunct="1"/>
              <a:t>‹Nr.›</a:t>
            </a:fld>
            <a:endParaRPr lang="de-DE" altLang="de-DE" sz="120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B62A38BF-853F-4F03-92FE-8A7606C27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8A33F-1F96-4BFF-AA33-54AA565244A6}" type="datetimeFigureOut">
              <a:rPr lang="de-DE"/>
              <a:pPr>
                <a:defRPr/>
              </a:pPr>
              <a:t>29.09.2024</a:t>
            </a:fld>
            <a:endParaRPr lang="de-DE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1A2F40CA-1EBC-47E7-ABD6-9BD7C27C9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010495B5-2EF5-40BB-9CD6-C7A4789AE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038FD-7ACA-4647-9DB7-59E970B794E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83928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634E2-F779-4B5E-ABA9-7FFED9F2F70F}" type="datetimeFigureOut">
              <a:rPr lang="de-DE"/>
              <a:pPr>
                <a:defRPr/>
              </a:pPr>
              <a:t>29.09.2024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478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7C12-91D0-4AB2-87F7-AB8D246243A3}" type="datetimeFigureOut">
              <a:rPr lang="de-DE"/>
              <a:pPr>
                <a:defRPr/>
              </a:pPr>
              <a:t>29.09.2024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0642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5DFD0-3E76-447B-83DF-86D7A1DF554E}" type="datetimeFigureOut">
              <a:rPr lang="de-DE"/>
              <a:pPr>
                <a:defRPr/>
              </a:pPr>
              <a:t>29.09.2024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5932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12332-2D9E-49E5-AB21-6AA22B1D9DF6}" type="datetimeFigureOut">
              <a:rPr lang="de-DE"/>
              <a:pPr>
                <a:defRPr/>
              </a:pPr>
              <a:t>29.09.2024</a:t>
            </a:fld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1D76D4B-829C-4AD9-B36F-E25EAFF78B47}"/>
              </a:ext>
            </a:extLst>
          </p:cNvPr>
          <p:cNvSpPr txBox="1"/>
          <p:nvPr userDrawn="1"/>
        </p:nvSpPr>
        <p:spPr>
          <a:xfrm>
            <a:off x="864000" y="6492875"/>
            <a:ext cx="8280000" cy="360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l"/>
            <a:r>
              <a:rPr lang="de-DE" sz="1200" dirty="0">
                <a:solidFill>
                  <a:srgbClr val="FFFFFF"/>
                </a:solidFill>
                <a:latin typeface="Frutiger LT Com 45 Light" panose="020B0303030504020204" pitchFamily="34" charset="0"/>
              </a:rPr>
              <a:t>Genossenschaft zur Förderung der Schweinehaltung eG</a:t>
            </a:r>
          </a:p>
        </p:txBody>
      </p:sp>
    </p:spTree>
    <p:extLst>
      <p:ext uri="{BB962C8B-B14F-4D97-AF65-F5344CB8AC3E}">
        <p14:creationId xmlns:p14="http://schemas.microsoft.com/office/powerpoint/2010/main" val="2074593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BAC68-3F52-4364-95E6-ED85B5002626}" type="datetimeFigureOut">
              <a:rPr lang="de-DE"/>
              <a:pPr>
                <a:defRPr/>
              </a:pPr>
              <a:t>29.09.2024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110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5D65E-7A70-4D2A-936E-6CC088652CB6}" type="datetimeFigureOut">
              <a:rPr lang="de-DE"/>
              <a:pPr>
                <a:defRPr/>
              </a:pPr>
              <a:t>29.09.2024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9779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AC485-3A31-4522-BDB8-06EC3CB05A71}" type="datetimeFigureOut">
              <a:rPr lang="de-DE"/>
              <a:pPr>
                <a:defRPr/>
              </a:pPr>
              <a:t>29.09.2024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189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64343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rutiger LT Com 45 Light" pitchFamily="34" charset="0"/>
              </a:defRPr>
            </a:lvl1pPr>
          </a:lstStyle>
          <a:p>
            <a:pPr>
              <a:defRPr/>
            </a:pPr>
            <a:fld id="{E31D8A3A-E84A-4838-A98F-7917A3A22A4F}" type="datetimeFigureOut">
              <a:rPr lang="de-DE"/>
              <a:pPr>
                <a:defRPr/>
              </a:pPr>
              <a:t>29.09.2024</a:t>
            </a:fld>
            <a:endParaRPr lang="de-DE"/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-1588" y="0"/>
            <a:ext cx="360363" cy="360363"/>
          </a:xfrm>
          <a:prstGeom prst="rect">
            <a:avLst/>
          </a:prstGeom>
          <a:solidFill>
            <a:srgbClr val="243F60"/>
          </a:solidFill>
          <a:ln w="9525">
            <a:solidFill>
              <a:srgbClr val="243F6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3077" name="Picture 5" descr="GFS Logo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583363"/>
            <a:ext cx="55245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feld 9"/>
          <p:cNvSpPr txBox="1">
            <a:spLocks noChangeArrowheads="1"/>
          </p:cNvSpPr>
          <p:nvPr/>
        </p:nvSpPr>
        <p:spPr bwMode="auto">
          <a:xfrm>
            <a:off x="7786688" y="6581775"/>
            <a:ext cx="13573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fld id="{9C5097B4-B33D-4C64-AAF4-EB5D52FAB7FA}" type="slidenum">
              <a:rPr lang="de-DE" sz="1200">
                <a:solidFill>
                  <a:schemeClr val="bg1"/>
                </a:solidFill>
                <a:latin typeface="Frutiger LT Com 45 Light" pitchFamily="34" charset="0"/>
              </a:rPr>
              <a:pPr algn="r">
                <a:defRPr/>
              </a:pPr>
              <a:t>‹Nr.›</a:t>
            </a:fld>
            <a:endParaRPr lang="de-DE" sz="1200">
              <a:solidFill>
                <a:schemeClr val="bg1"/>
              </a:solidFill>
              <a:latin typeface="Frutiger LT Com 45 Light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62A0442-1F22-4142-8981-00F2632B8FDF}"/>
              </a:ext>
            </a:extLst>
          </p:cNvPr>
          <p:cNvSpPr txBox="1"/>
          <p:nvPr userDrawn="1"/>
        </p:nvSpPr>
        <p:spPr>
          <a:xfrm>
            <a:off x="864000" y="6492875"/>
            <a:ext cx="8280000" cy="360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l"/>
            <a:r>
              <a:rPr lang="de-DE" sz="1200" dirty="0">
                <a:solidFill>
                  <a:srgbClr val="FFFFFF"/>
                </a:solidFill>
                <a:latin typeface="Frutiger LT Com 45 Light" panose="020B0303030504020204" pitchFamily="34" charset="0"/>
              </a:rPr>
              <a:t>Genossenschaft zur Förderung der Schweinehaltung eG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23" r:id="rId1"/>
    <p:sldLayoutId id="2147485924" r:id="rId2"/>
    <p:sldLayoutId id="2147485925" r:id="rId3"/>
    <p:sldLayoutId id="2147485926" r:id="rId4"/>
    <p:sldLayoutId id="2147485927" r:id="rId5"/>
    <p:sldLayoutId id="2147485928" r:id="rId6"/>
    <p:sldLayoutId id="2147485929" r:id="rId7"/>
    <p:sldLayoutId id="2147485930" r:id="rId8"/>
    <p:sldLayoutId id="2147485931" r:id="rId9"/>
    <p:sldLayoutId id="2147485932" r:id="rId10"/>
    <p:sldLayoutId id="2147485933" r:id="rId11"/>
    <p:sldLayoutId id="2147485934" r:id="rId12"/>
    <p:sldLayoutId id="2147485935" r:id="rId13"/>
    <p:sldLayoutId id="2147485936" r:id="rId14"/>
    <p:sldLayoutId id="2147485937" r:id="rId15"/>
    <p:sldLayoutId id="2147485938" r:id="rId16"/>
    <p:sldLayoutId id="2147485939" r:id="rId17"/>
    <p:sldLayoutId id="2147485940" r:id="rId18"/>
    <p:sldLayoutId id="2147485941" r:id="rId19"/>
    <p:sldLayoutId id="2147485942" r:id="rId20"/>
    <p:sldLayoutId id="2147485943" r:id="rId21"/>
    <p:sldLayoutId id="2147486128" r:id="rId22"/>
    <p:sldLayoutId id="2147486129" r:id="rId23"/>
    <p:sldLayoutId id="2147486155" r:id="rId2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Frutiger LT Com 45 Ligh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Frutiger LT Com 45 Ligh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Frutiger LT Com 45 Ligh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Frutiger LT Com 45 Ligh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Frutiger LT Com 45 Ligh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Frutiger LT Com 45 Ligh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Frutiger LT Com 45 Ligh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Frutiger LT Com 45 Ligh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Frutiger LT Com 45 Ligh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6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Säugetier, Schwein, Echte Schweine, Schnauze enthält.&#10;&#10;Automatisch generierte Beschreibung">
            <a:extLst>
              <a:ext uri="{FF2B5EF4-FFF2-40B4-BE49-F238E27FC236}">
                <a16:creationId xmlns:a16="http://schemas.microsoft.com/office/drawing/2014/main" id="{41ABE42A-F4C8-C374-62A3-03A6366F42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1" b="4798"/>
          <a:stretch/>
        </p:blipFill>
        <p:spPr>
          <a:xfrm>
            <a:off x="2525532" y="2636487"/>
            <a:ext cx="4092934" cy="2460111"/>
          </a:xfrm>
          <a:prstGeom prst="rect">
            <a:avLst/>
          </a:prstGeom>
        </p:spPr>
      </p:pic>
      <p:sp>
        <p:nvSpPr>
          <p:cNvPr id="3" name="Textfeld 1">
            <a:extLst>
              <a:ext uri="{FF2B5EF4-FFF2-40B4-BE49-F238E27FC236}">
                <a16:creationId xmlns:a16="http://schemas.microsoft.com/office/drawing/2014/main" id="{768C3F9B-3663-473C-9E72-07BB3295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393864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de-DE" sz="1800" b="1" dirty="0">
                <a:solidFill>
                  <a:srgbClr val="002060"/>
                </a:solidFill>
                <a:latin typeface="Frutiger LT Com 45 Light" pitchFamily="34" charset="0"/>
              </a:rPr>
              <a:t>IBV-Dialogreihe 2024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EE235A5-0D54-2BAF-3255-48889974D5B4}"/>
              </a:ext>
            </a:extLst>
          </p:cNvPr>
          <p:cNvSpPr txBox="1"/>
          <p:nvPr/>
        </p:nvSpPr>
        <p:spPr>
          <a:xfrm>
            <a:off x="313747" y="864445"/>
            <a:ext cx="835497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de-DE" sz="2800" b="1" dirty="0">
                <a:solidFill>
                  <a:srgbClr val="002060"/>
                </a:solidFill>
                <a:latin typeface="Frutiger LT Com 45 Light" pitchFamily="34" charset="0"/>
              </a:rPr>
              <a:t>„Langfristige Erhaltung einheimischer Nutztierrassen:</a:t>
            </a:r>
          </a:p>
          <a:p>
            <a:pPr algn="ctr" eaLnBrk="1" hangingPunct="1"/>
            <a:r>
              <a:rPr lang="de-DE" sz="2800" b="1" dirty="0">
                <a:solidFill>
                  <a:srgbClr val="002060"/>
                </a:solidFill>
                <a:latin typeface="Frutiger LT Com 45 Light" pitchFamily="34" charset="0"/>
              </a:rPr>
              <a:t>Deutsche Genbank, Monitoring und Synergien </a:t>
            </a:r>
            <a:br>
              <a:rPr lang="de-DE" sz="2800" b="1" dirty="0">
                <a:solidFill>
                  <a:srgbClr val="002060"/>
                </a:solidFill>
                <a:latin typeface="Frutiger LT Com 45 Light" pitchFamily="34" charset="0"/>
              </a:rPr>
            </a:br>
            <a:r>
              <a:rPr lang="de-DE" sz="2800" b="1" dirty="0">
                <a:solidFill>
                  <a:srgbClr val="002060"/>
                </a:solidFill>
                <a:latin typeface="Frutiger LT Com 45 Light" pitchFamily="34" charset="0"/>
              </a:rPr>
              <a:t>mit der praktischen Tierzucht“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9285D0D-80D8-DD7D-2F57-A05FEA538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45" y="5520901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de-DE" sz="1800" b="1" dirty="0">
                <a:solidFill>
                  <a:srgbClr val="002060"/>
                </a:solidFill>
                <a:latin typeface="Frutiger LT Com 45 Light" pitchFamily="34" charset="0"/>
              </a:rPr>
              <a:t>Dr. Meike Friedrichs, GFS eG</a:t>
            </a:r>
          </a:p>
        </p:txBody>
      </p:sp>
    </p:spTree>
    <p:extLst>
      <p:ext uri="{BB962C8B-B14F-4D97-AF65-F5344CB8AC3E}">
        <p14:creationId xmlns:p14="http://schemas.microsoft.com/office/powerpoint/2010/main" val="2437995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3">
            <a:extLst>
              <a:ext uri="{FF2B5EF4-FFF2-40B4-BE49-F238E27FC236}">
                <a16:creationId xmlns:a16="http://schemas.microsoft.com/office/drawing/2014/main" id="{F8C45BEC-7B8F-4F83-9C93-DD1B8A105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476672"/>
            <a:ext cx="8399996" cy="571500"/>
          </a:xfrm>
        </p:spPr>
        <p:txBody>
          <a:bodyPr/>
          <a:lstStyle/>
          <a:p>
            <a:pPr algn="l">
              <a:defRPr/>
            </a:pPr>
            <a:r>
              <a:rPr lang="de-DE" altLang="de-DE" b="1" dirty="0">
                <a:solidFill>
                  <a:srgbClr val="002060"/>
                </a:solidFill>
              </a:rPr>
              <a:t>GFS Fakten im Überblick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4BFC599-84A1-417A-9BCD-D1460121D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922" y="2227781"/>
            <a:ext cx="7301782" cy="455264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Arial" charset="0"/>
              <a:buChar char="•"/>
              <a:defRPr/>
            </a:pPr>
            <a:r>
              <a:rPr lang="de-DE" sz="1800" dirty="0">
                <a:latin typeface="Frutiger LT Com 45 Light" panose="020B0303030504020204" pitchFamily="34" charset="0"/>
              </a:rPr>
              <a:t>unabhängige Besamungsgenossenschaft</a:t>
            </a:r>
          </a:p>
          <a:p>
            <a:pPr>
              <a:spcBef>
                <a:spcPts val="600"/>
              </a:spcBef>
              <a:buFont typeface="Arial" charset="0"/>
              <a:buChar char="•"/>
              <a:defRPr/>
            </a:pPr>
            <a:r>
              <a:rPr lang="de-DE" sz="1800" dirty="0">
                <a:latin typeface="Frutiger LT Com 45 Light" panose="020B0303030504020204" pitchFamily="34" charset="0"/>
              </a:rPr>
              <a:t>Genossenschaft mit 7.200 Mitgliedern </a:t>
            </a:r>
          </a:p>
          <a:p>
            <a:pPr>
              <a:spcBef>
                <a:spcPts val="600"/>
              </a:spcBef>
              <a:buFont typeface="Arial" charset="0"/>
              <a:buChar char="•"/>
              <a:defRPr/>
            </a:pPr>
            <a:r>
              <a:rPr lang="de-DE" sz="1800" dirty="0">
                <a:latin typeface="Frutiger LT Com 45 Light" panose="020B0303030504020204" pitchFamily="34" charset="0"/>
              </a:rPr>
              <a:t>Angebot aller Rassen und Herkünfte</a:t>
            </a:r>
          </a:p>
          <a:p>
            <a:pPr>
              <a:spcBef>
                <a:spcPts val="600"/>
              </a:spcBef>
              <a:buFont typeface="Arial" charset="0"/>
              <a:buChar char="•"/>
              <a:defRPr/>
            </a:pPr>
            <a:r>
              <a:rPr lang="de-DE" sz="1800" dirty="0">
                <a:latin typeface="Frutiger LT Com 45 Light" panose="020B0303030504020204" pitchFamily="34" charset="0"/>
              </a:rPr>
              <a:t>Gründung im Jahre 1970</a:t>
            </a:r>
          </a:p>
          <a:p>
            <a:pPr>
              <a:spcBef>
                <a:spcPts val="600"/>
              </a:spcBef>
              <a:buFont typeface="Arial" charset="0"/>
              <a:buChar char="•"/>
              <a:defRPr/>
            </a:pPr>
            <a:r>
              <a:rPr lang="de-DE" sz="1800" dirty="0">
                <a:latin typeface="Frutiger LT Com 45 Light" panose="020B0303030504020204" pitchFamily="34" charset="0"/>
              </a:rPr>
              <a:t>ca. 2.200 Eber auf sechs Stationen</a:t>
            </a:r>
          </a:p>
          <a:p>
            <a:pPr>
              <a:spcBef>
                <a:spcPts val="600"/>
              </a:spcBef>
              <a:buFont typeface="Arial" charset="0"/>
              <a:buChar char="•"/>
              <a:defRPr/>
            </a:pPr>
            <a:r>
              <a:rPr lang="de-DE" sz="1800" dirty="0">
                <a:latin typeface="Frutiger LT Com 45 Light" panose="020B0303030504020204" pitchFamily="34" charset="0"/>
              </a:rPr>
              <a:t>ca. 3,8 Mio. verkaufte Spermatuben in 2023</a:t>
            </a:r>
          </a:p>
          <a:p>
            <a:pPr>
              <a:spcBef>
                <a:spcPts val="600"/>
              </a:spcBef>
              <a:buFont typeface="Arial" charset="0"/>
              <a:buChar char="•"/>
              <a:defRPr/>
            </a:pPr>
            <a:r>
              <a:rPr lang="de-DE" sz="1800" dirty="0">
                <a:latin typeface="Frutiger LT Com 45 Light" panose="020B0303030504020204" pitchFamily="34" charset="0"/>
              </a:rPr>
              <a:t>Sperma-Export in mehr als 10 Länder innerhalb </a:t>
            </a:r>
            <a:br>
              <a:rPr lang="de-DE" sz="1800" dirty="0">
                <a:latin typeface="Frutiger LT Com 45 Light" panose="020B0303030504020204" pitchFamily="34" charset="0"/>
              </a:rPr>
            </a:br>
            <a:r>
              <a:rPr lang="de-DE" sz="1800" dirty="0">
                <a:latin typeface="Frutiger LT Com 45 Light" panose="020B0303030504020204" pitchFamily="34" charset="0"/>
              </a:rPr>
              <a:t>und außerhalb Europas</a:t>
            </a:r>
          </a:p>
          <a:p>
            <a:pPr>
              <a:spcBef>
                <a:spcPts val="600"/>
              </a:spcBef>
              <a:buFont typeface="Arial" charset="0"/>
              <a:buChar char="•"/>
              <a:defRPr/>
            </a:pPr>
            <a:r>
              <a:rPr lang="de-DE" sz="1800" dirty="0">
                <a:latin typeface="Frutiger LT Com 45 Light" panose="020B0303030504020204" pitchFamily="34" charset="0"/>
              </a:rPr>
              <a:t>Top-Animal-Service GmbH: 100%iges Tochterunternehmen der GFS im Bereich Zubehör</a:t>
            </a:r>
          </a:p>
        </p:txBody>
      </p:sp>
      <p:pic>
        <p:nvPicPr>
          <p:cNvPr id="8" name="Grafik 7" descr="Ein Bild, das Himmel, draußen, Wolke, Screenshot enthält.&#10;&#10;Automatisch generierte Beschreibung">
            <a:extLst>
              <a:ext uri="{FF2B5EF4-FFF2-40B4-BE49-F238E27FC236}">
                <a16:creationId xmlns:a16="http://schemas.microsoft.com/office/drawing/2014/main" id="{88719B4C-A129-0417-532B-A6D5E105B6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059" y="886696"/>
            <a:ext cx="3240360" cy="231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97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3">
            <a:extLst>
              <a:ext uri="{FF2B5EF4-FFF2-40B4-BE49-F238E27FC236}">
                <a16:creationId xmlns:a16="http://schemas.microsoft.com/office/drawing/2014/main" id="{F8C45BEC-7B8F-4F83-9C93-DD1B8A105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999" y="193204"/>
            <a:ext cx="8399576" cy="571500"/>
          </a:xfrm>
        </p:spPr>
        <p:txBody>
          <a:bodyPr/>
          <a:lstStyle/>
          <a:p>
            <a:pPr algn="l">
              <a:defRPr/>
            </a:pPr>
            <a:r>
              <a:rPr lang="de-DE" altLang="de-DE" b="1" dirty="0">
                <a:solidFill>
                  <a:srgbClr val="002060"/>
                </a:solidFill>
                <a:ea typeface="+mn-ea"/>
                <a:cs typeface="+mn-cs"/>
              </a:rPr>
              <a:t>GFS Standorte</a:t>
            </a:r>
          </a:p>
        </p:txBody>
      </p:sp>
      <p:pic>
        <p:nvPicPr>
          <p:cNvPr id="1026" name="BDD76DD8-9960-4A06-B68E-4C918F5F377A">
            <a:extLst>
              <a:ext uri="{FF2B5EF4-FFF2-40B4-BE49-F238E27FC236}">
                <a16:creationId xmlns:a16="http://schemas.microsoft.com/office/drawing/2014/main" id="{4FEFA110-3B8C-4EF0-B032-756DFC275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72" y="764704"/>
            <a:ext cx="7206329" cy="5660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2">
            <a:extLst>
              <a:ext uri="{FF2B5EF4-FFF2-40B4-BE49-F238E27FC236}">
                <a16:creationId xmlns:a16="http://schemas.microsoft.com/office/drawing/2014/main" id="{539A4EC6-431C-C922-95BC-1FBEF8BB3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137" y="394099"/>
            <a:ext cx="85285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Frutiger LT Com 45 Light" panose="020B0303030504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Frutiger LT Com 45 Light" panose="020B0303030504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Frutiger LT Com 45 Light" panose="020B0303030504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Frutiger LT Com 45 Light" panose="020B0303030504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Frutiger LT Com 45 Light" panose="020B0303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LT Com 45 Light" panose="020B0303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LT Com 45 Light" panose="020B0303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LT Com 45 Light" panose="020B0303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LT Com 45 Light" panose="020B0303030504020204" pitchFamily="34" charset="0"/>
              </a:defRPr>
            </a:lvl9pPr>
          </a:lstStyle>
          <a:p>
            <a:r>
              <a:rPr lang="de-DE" altLang="de-DE" sz="2400" b="1" dirty="0">
                <a:solidFill>
                  <a:srgbClr val="002060"/>
                </a:solidFill>
              </a:rPr>
              <a:t>GFS-Endstufeneber Bestand 27.09.2024 </a:t>
            </a:r>
          </a:p>
          <a:p>
            <a:r>
              <a:rPr lang="de-DE" altLang="de-DE" sz="2400" dirty="0">
                <a:solidFill>
                  <a:srgbClr val="002060"/>
                </a:solidFill>
              </a:rPr>
              <a:t>(incl. Quarantäne)</a:t>
            </a:r>
          </a:p>
        </p:txBody>
      </p:sp>
      <p:sp>
        <p:nvSpPr>
          <p:cNvPr id="4" name="Textfeld 22">
            <a:extLst>
              <a:ext uri="{FF2B5EF4-FFF2-40B4-BE49-F238E27FC236}">
                <a16:creationId xmlns:a16="http://schemas.microsoft.com/office/drawing/2014/main" id="{C98D1C12-508F-21C5-C804-5DE5602AE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4391" y="4411420"/>
            <a:ext cx="41687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Frutiger LT Com 45 Light" panose="020B0303030504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Frutiger LT Com 45 Light" panose="020B0303030504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Frutiger LT Com 45 Light" panose="020B0303030504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Frutiger LT Com 45 Light" panose="020B0303030504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Frutiger LT Com 45 Light" panose="020B0303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LT Com 45 Light" panose="020B0303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LT Com 45 Light" panose="020B0303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LT Com 45 Light" panose="020B0303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LT Com 45 Light" panose="020B0303030504020204" pitchFamily="34" charset="0"/>
              </a:defRPr>
            </a:lvl9pPr>
          </a:lstStyle>
          <a:p>
            <a:r>
              <a:rPr lang="de-DE" altLang="de-DE" b="1" dirty="0"/>
              <a:t>   Summe 		    1938</a:t>
            </a:r>
          </a:p>
        </p:txBody>
      </p:sp>
      <p:pic>
        <p:nvPicPr>
          <p:cNvPr id="6" name="Grafik 53">
            <a:extLst>
              <a:ext uri="{FF2B5EF4-FFF2-40B4-BE49-F238E27FC236}">
                <a16:creationId xmlns:a16="http://schemas.microsoft.com/office/drawing/2014/main" id="{48F494D7-C97D-E594-C38D-AFA9954E78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836" y="3269023"/>
            <a:ext cx="1026146" cy="52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38">
            <a:extLst>
              <a:ext uri="{FF2B5EF4-FFF2-40B4-BE49-F238E27FC236}">
                <a16:creationId xmlns:a16="http://schemas.microsoft.com/office/drawing/2014/main" id="{8217BE0D-373D-A687-994C-4C632D7AE9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31" y="3773633"/>
            <a:ext cx="795932" cy="4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43">
            <a:extLst>
              <a:ext uri="{FF2B5EF4-FFF2-40B4-BE49-F238E27FC236}">
                <a16:creationId xmlns:a16="http://schemas.microsoft.com/office/drawing/2014/main" id="{9A7E37E9-B8D9-2D30-5728-8FE4CE77E4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7178" b="8063"/>
          <a:stretch>
            <a:fillRect/>
          </a:stretch>
        </p:blipFill>
        <p:spPr bwMode="auto">
          <a:xfrm>
            <a:off x="366586" y="5154470"/>
            <a:ext cx="1028655" cy="50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33">
            <a:extLst>
              <a:ext uri="{FF2B5EF4-FFF2-40B4-BE49-F238E27FC236}">
                <a16:creationId xmlns:a16="http://schemas.microsoft.com/office/drawing/2014/main" id="{82C157B5-8F0F-4DCF-1070-11BBC8D5D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1" y="2158866"/>
            <a:ext cx="844171" cy="21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4B10418F-B563-9AC4-8776-A86D6DB3C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" b="20589"/>
          <a:stretch>
            <a:fillRect/>
          </a:stretch>
        </p:blipFill>
        <p:spPr bwMode="auto">
          <a:xfrm>
            <a:off x="5247366" y="2180872"/>
            <a:ext cx="569411" cy="587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Billede 4">
            <a:extLst>
              <a:ext uri="{FF2B5EF4-FFF2-40B4-BE49-F238E27FC236}">
                <a16:creationId xmlns:a16="http://schemas.microsoft.com/office/drawing/2014/main" id="{B4E934A4-6F81-2BAD-8958-138DAC1D9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1" y="2632131"/>
            <a:ext cx="844171" cy="36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21">
            <a:extLst>
              <a:ext uri="{FF2B5EF4-FFF2-40B4-BE49-F238E27FC236}">
                <a16:creationId xmlns:a16="http://schemas.microsoft.com/office/drawing/2014/main" id="{7B5A5DC1-21B9-F38B-3748-0C748D95C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-6142" b="9525"/>
          <a:stretch>
            <a:fillRect/>
          </a:stretch>
        </p:blipFill>
        <p:spPr bwMode="auto">
          <a:xfrm>
            <a:off x="525793" y="4512437"/>
            <a:ext cx="765976" cy="4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B1DDF64-C521-9BA1-6B60-51E798B02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41" y="3099554"/>
            <a:ext cx="630111" cy="53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07FE4156-ECEA-8700-5571-2B6F22F0BAE8}"/>
              </a:ext>
            </a:extLst>
          </p:cNvPr>
          <p:cNvSpPr txBox="1"/>
          <p:nvPr/>
        </p:nvSpPr>
        <p:spPr>
          <a:xfrm>
            <a:off x="1401457" y="1680680"/>
            <a:ext cx="390964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latin typeface="Frutiger LT Com 45 Light" panose="020B0303030504020204" pitchFamily="34" charset="0"/>
              </a:rPr>
              <a:t>Rasse</a:t>
            </a:r>
            <a:r>
              <a:rPr lang="de-DE" sz="1800" dirty="0">
                <a:latin typeface="Frutiger LT Com 45 Light" panose="020B0303030504020204" pitchFamily="34" charset="0"/>
              </a:rPr>
              <a:t>		      </a:t>
            </a:r>
            <a:r>
              <a:rPr lang="de-DE" sz="1800" b="1" dirty="0">
                <a:latin typeface="Frutiger LT Com 45 Light" panose="020B0303030504020204" pitchFamily="34" charset="0"/>
              </a:rPr>
              <a:t>Menge</a:t>
            </a:r>
          </a:p>
          <a:p>
            <a:endParaRPr lang="de-DE" sz="800" dirty="0">
              <a:latin typeface="Frutiger LT Com 45 Light" panose="020B0303030504020204" pitchFamily="34" charset="0"/>
            </a:endParaRPr>
          </a:p>
          <a:p>
            <a:r>
              <a:rPr lang="de-DE" sz="1800" dirty="0" err="1">
                <a:latin typeface="Frutiger LT Com 45 Light" panose="020B0303030504020204" pitchFamily="34" charset="0"/>
              </a:rPr>
              <a:t>Breeders</a:t>
            </a:r>
            <a:r>
              <a:rPr lang="de-DE" sz="1800" dirty="0">
                <a:latin typeface="Frutiger LT Com 45 Light" panose="020B0303030504020204" pitchFamily="34" charset="0"/>
              </a:rPr>
              <a:t> Duroc	            </a:t>
            </a:r>
            <a:r>
              <a:rPr lang="de-DE" sz="1800" b="1" dirty="0">
                <a:latin typeface="Frutiger LT Com 45 Light" panose="020B0303030504020204" pitchFamily="34" charset="0"/>
              </a:rPr>
              <a:t>86</a:t>
            </a:r>
          </a:p>
          <a:p>
            <a:endParaRPr lang="de-DE" sz="1800" b="1" dirty="0">
              <a:latin typeface="Frutiger LT Com 45 Light" panose="020B0303030504020204" pitchFamily="34" charset="0"/>
            </a:endParaRPr>
          </a:p>
          <a:p>
            <a:r>
              <a:rPr lang="de-DE" sz="1800" dirty="0" err="1">
                <a:latin typeface="Frutiger LT Com 45 Light" panose="020B0303030504020204" pitchFamily="34" charset="0"/>
              </a:rPr>
              <a:t>DanBred</a:t>
            </a:r>
            <a:r>
              <a:rPr lang="de-DE" sz="1800" dirty="0">
                <a:latin typeface="Frutiger LT Com 45 Light" panose="020B0303030504020204" pitchFamily="34" charset="0"/>
              </a:rPr>
              <a:t> Duroc	          </a:t>
            </a:r>
            <a:r>
              <a:rPr lang="de-DE" sz="1800" b="1" dirty="0">
                <a:latin typeface="Frutiger LT Com 45 Light" panose="020B0303030504020204" pitchFamily="34" charset="0"/>
              </a:rPr>
              <a:t>117</a:t>
            </a:r>
          </a:p>
          <a:p>
            <a:endParaRPr lang="de-DE" sz="1800" b="1" dirty="0">
              <a:latin typeface="Frutiger LT Com 45 Light" panose="020B0303030504020204" pitchFamily="34" charset="0"/>
            </a:endParaRPr>
          </a:p>
          <a:p>
            <a:r>
              <a:rPr lang="de-DE" sz="1800" dirty="0">
                <a:latin typeface="Frutiger LT Com 45 Light" panose="020B0303030504020204" pitchFamily="34" charset="0"/>
              </a:rPr>
              <a:t>db.77		            </a:t>
            </a:r>
            <a:r>
              <a:rPr lang="de-DE" sz="1800" b="1" dirty="0">
                <a:latin typeface="Frutiger LT Com 45 Light" panose="020B0303030504020204" pitchFamily="34" charset="0"/>
              </a:rPr>
              <a:t>22</a:t>
            </a:r>
          </a:p>
          <a:p>
            <a:endParaRPr lang="de-DE" sz="1800" b="1" dirty="0">
              <a:latin typeface="Frutiger LT Com 45 Light" panose="020B0303030504020204" pitchFamily="34" charset="0"/>
            </a:endParaRPr>
          </a:p>
          <a:p>
            <a:r>
              <a:rPr lang="de-DE" sz="1800" dirty="0">
                <a:latin typeface="Frutiger LT Com 45 Light" panose="020B0303030504020204" pitchFamily="34" charset="0"/>
              </a:rPr>
              <a:t>German Pi	            </a:t>
            </a:r>
            <a:r>
              <a:rPr lang="de-DE" sz="1800" b="1" dirty="0">
                <a:latin typeface="Frutiger LT Com 45 Light" panose="020B0303030504020204" pitchFamily="34" charset="0"/>
              </a:rPr>
              <a:t>83</a:t>
            </a:r>
          </a:p>
          <a:p>
            <a:r>
              <a:rPr lang="de-DE" sz="1800" dirty="0">
                <a:latin typeface="Frutiger LT Com 45 Light" panose="020B0303030504020204" pitchFamily="34" charset="0"/>
              </a:rPr>
              <a:t>Hermes Pi	            </a:t>
            </a:r>
            <a:r>
              <a:rPr lang="de-DE" sz="1800" b="1" dirty="0">
                <a:latin typeface="Frutiger LT Com 45 Light" panose="020B0303030504020204" pitchFamily="34" charset="0"/>
              </a:rPr>
              <a:t>60</a:t>
            </a:r>
          </a:p>
          <a:p>
            <a:endParaRPr lang="de-DE" sz="1800" b="1" dirty="0">
              <a:latin typeface="Frutiger LT Com 45 Light" panose="020B0303030504020204" pitchFamily="34" charset="0"/>
            </a:endParaRPr>
          </a:p>
          <a:p>
            <a:r>
              <a:rPr lang="de-DE" sz="1800" dirty="0" err="1">
                <a:latin typeface="Frutiger LT Com 45 Light" panose="020B0303030504020204" pitchFamily="34" charset="0"/>
              </a:rPr>
              <a:t>Bavarian</a:t>
            </a:r>
            <a:r>
              <a:rPr lang="de-DE" sz="1800" dirty="0">
                <a:latin typeface="Frutiger LT Com 45 Light" panose="020B0303030504020204" pitchFamily="34" charset="0"/>
              </a:rPr>
              <a:t> Pi	             </a:t>
            </a:r>
            <a:r>
              <a:rPr lang="de-DE" sz="1800" b="1" dirty="0">
                <a:latin typeface="Frutiger LT Com 45 Light" panose="020B0303030504020204" pitchFamily="34" charset="0"/>
              </a:rPr>
              <a:t>8</a:t>
            </a:r>
          </a:p>
          <a:p>
            <a:endParaRPr lang="de-DE" sz="1800" b="1" dirty="0">
              <a:latin typeface="Frutiger LT Com 45 Light" panose="020B0303030504020204" pitchFamily="34" charset="0"/>
            </a:endParaRPr>
          </a:p>
          <a:p>
            <a:r>
              <a:rPr lang="de-DE" sz="1800" dirty="0" err="1">
                <a:latin typeface="Frutiger LT Com 45 Light" panose="020B0303030504020204" pitchFamily="34" charset="0"/>
              </a:rPr>
              <a:t>Hypor</a:t>
            </a:r>
            <a:r>
              <a:rPr lang="de-DE" sz="1800" dirty="0">
                <a:latin typeface="Frutiger LT Com 45 Light" panose="020B0303030504020204" pitchFamily="34" charset="0"/>
              </a:rPr>
              <a:t> </a:t>
            </a:r>
            <a:r>
              <a:rPr lang="de-DE" sz="1800" dirty="0" err="1">
                <a:latin typeface="Frutiger LT Com 45 Light" panose="020B0303030504020204" pitchFamily="34" charset="0"/>
              </a:rPr>
              <a:t>Maxter</a:t>
            </a:r>
            <a:r>
              <a:rPr lang="de-DE" sz="1800" dirty="0">
                <a:latin typeface="Frutiger LT Com 45 Light" panose="020B0303030504020204" pitchFamily="34" charset="0"/>
              </a:rPr>
              <a:t> Pi	          </a:t>
            </a:r>
            <a:r>
              <a:rPr lang="de-DE" sz="1800" b="1" dirty="0">
                <a:latin typeface="Frutiger LT Com 45 Light" panose="020B0303030504020204" pitchFamily="34" charset="0"/>
              </a:rPr>
              <a:t>103</a:t>
            </a:r>
          </a:p>
          <a:p>
            <a:r>
              <a:rPr lang="de-DE" sz="1800" dirty="0" err="1">
                <a:latin typeface="Frutiger LT Com 45 Light" panose="020B0303030504020204" pitchFamily="34" charset="0"/>
              </a:rPr>
              <a:t>Hypor</a:t>
            </a:r>
            <a:r>
              <a:rPr lang="de-DE" sz="1800" dirty="0">
                <a:latin typeface="Frutiger LT Com 45 Light" panose="020B0303030504020204" pitchFamily="34" charset="0"/>
              </a:rPr>
              <a:t> Magnus Duroc        </a:t>
            </a:r>
            <a:r>
              <a:rPr lang="de-DE" sz="1800" b="1" dirty="0">
                <a:latin typeface="Frutiger LT Com 45 Light" panose="020B0303030504020204" pitchFamily="34" charset="0"/>
              </a:rPr>
              <a:t>87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116CEFC-C2A0-790D-B4B6-B0AE8CC2CED1}"/>
              </a:ext>
            </a:extLst>
          </p:cNvPr>
          <p:cNvSpPr txBox="1"/>
          <p:nvPr/>
        </p:nvSpPr>
        <p:spPr>
          <a:xfrm>
            <a:off x="6024733" y="1702988"/>
            <a:ext cx="3119267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>
                <a:latin typeface="Frutiger LT Com 45 Light" panose="020B0303030504020204" pitchFamily="34" charset="0"/>
              </a:rPr>
              <a:t>Rasse</a:t>
            </a:r>
            <a:r>
              <a:rPr lang="de-DE" sz="1800" dirty="0">
                <a:latin typeface="Frutiger LT Com 45 Light" panose="020B0303030504020204" pitchFamily="34" charset="0"/>
              </a:rPr>
              <a:t>	              </a:t>
            </a:r>
            <a:r>
              <a:rPr lang="de-DE" sz="1800" b="1" dirty="0">
                <a:latin typeface="Frutiger LT Com 45 Light" panose="020B0303030504020204" pitchFamily="34" charset="0"/>
              </a:rPr>
              <a:t>Menge</a:t>
            </a:r>
          </a:p>
          <a:p>
            <a:endParaRPr lang="de-DE" sz="800" b="1" dirty="0">
              <a:latin typeface="Frutiger LT Com 45 Light" panose="020B0303030504020204" pitchFamily="34" charset="0"/>
            </a:endParaRPr>
          </a:p>
          <a:p>
            <a:r>
              <a:rPr lang="de-DE" sz="1800" dirty="0">
                <a:latin typeface="Frutiger LT Com 45 Light" panose="020B0303030504020204" pitchFamily="34" charset="0"/>
              </a:rPr>
              <a:t>PIC 408</a:t>
            </a:r>
            <a:r>
              <a:rPr lang="de-DE" sz="1800" b="1" dirty="0">
                <a:latin typeface="Frutiger LT Com 45 Light" panose="020B0303030504020204" pitchFamily="34" charset="0"/>
              </a:rPr>
              <a:t>		    775</a:t>
            </a:r>
          </a:p>
          <a:p>
            <a:r>
              <a:rPr lang="de-DE" sz="1800" dirty="0">
                <a:latin typeface="Frutiger LT Com 45 Light" panose="020B0303030504020204" pitchFamily="34" charset="0"/>
              </a:rPr>
              <a:t>PIC 410</a:t>
            </a:r>
            <a:r>
              <a:rPr lang="de-DE" sz="1800" b="1" dirty="0">
                <a:latin typeface="Frutiger LT Com 45 Light" panose="020B0303030504020204" pitchFamily="34" charset="0"/>
              </a:rPr>
              <a:t>		      26</a:t>
            </a:r>
          </a:p>
          <a:p>
            <a:r>
              <a:rPr lang="de-DE" sz="1800" dirty="0">
                <a:latin typeface="Frutiger LT Com 45 Light" panose="020B0303030504020204" pitchFamily="34" charset="0"/>
              </a:rPr>
              <a:t>PIC 800	</a:t>
            </a:r>
            <a:r>
              <a:rPr lang="de-DE" sz="1800" b="1" dirty="0">
                <a:latin typeface="Frutiger LT Com 45 Light" panose="020B0303030504020204" pitchFamily="34" charset="0"/>
              </a:rPr>
              <a:t>	    112</a:t>
            </a:r>
          </a:p>
          <a:p>
            <a:endParaRPr lang="de-DE" sz="1800" b="1" dirty="0">
              <a:latin typeface="Frutiger LT Com 45 Light" panose="020B0303030504020204" pitchFamily="34" charset="0"/>
            </a:endParaRPr>
          </a:p>
          <a:p>
            <a:r>
              <a:rPr lang="de-DE" sz="1800" dirty="0">
                <a:latin typeface="Frutiger LT Com 45 Light" panose="020B0303030504020204" pitchFamily="34" charset="0"/>
              </a:rPr>
              <a:t>TN </a:t>
            </a:r>
            <a:r>
              <a:rPr lang="de-DE" sz="1800" dirty="0" err="1">
                <a:latin typeface="Frutiger LT Com 45 Light" panose="020B0303030504020204" pitchFamily="34" charset="0"/>
              </a:rPr>
              <a:t>Iberduroc</a:t>
            </a:r>
            <a:r>
              <a:rPr lang="de-DE" sz="1800" dirty="0">
                <a:latin typeface="Frutiger LT Com 45 Light" panose="020B0303030504020204" pitchFamily="34" charset="0"/>
              </a:rPr>
              <a:t>	     </a:t>
            </a:r>
            <a:r>
              <a:rPr lang="de-DE" sz="1800" b="1" dirty="0">
                <a:latin typeface="Frutiger LT Com 45 Light" panose="020B0303030504020204" pitchFamily="34" charset="0"/>
              </a:rPr>
              <a:t>10</a:t>
            </a:r>
          </a:p>
          <a:p>
            <a:r>
              <a:rPr lang="de-DE" sz="1800" dirty="0">
                <a:latin typeface="Frutiger LT Com 45 Light" panose="020B0303030504020204" pitchFamily="34" charset="0"/>
              </a:rPr>
              <a:t>TN Tempo  	</a:t>
            </a:r>
            <a:r>
              <a:rPr lang="de-DE" sz="1800" b="1" dirty="0">
                <a:latin typeface="Frutiger LT Com 45 Light" panose="020B0303030504020204" pitchFamily="34" charset="0"/>
              </a:rPr>
              <a:t>   359</a:t>
            </a:r>
          </a:p>
          <a:p>
            <a:r>
              <a:rPr lang="de-DE" sz="1800" dirty="0">
                <a:latin typeface="Frutiger LT Com 45 Light" panose="020B0303030504020204" pitchFamily="34" charset="0"/>
              </a:rPr>
              <a:t>TN Select</a:t>
            </a:r>
            <a:r>
              <a:rPr lang="de-DE" sz="1800" b="1" dirty="0">
                <a:latin typeface="Frutiger LT Com 45 Light" panose="020B0303030504020204" pitchFamily="34" charset="0"/>
              </a:rPr>
              <a:t>		     90</a:t>
            </a:r>
          </a:p>
        </p:txBody>
      </p:sp>
    </p:spTree>
    <p:extLst>
      <p:ext uri="{BB962C8B-B14F-4D97-AF65-F5344CB8AC3E}">
        <p14:creationId xmlns:p14="http://schemas.microsoft.com/office/powerpoint/2010/main" val="2235474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2">
            <a:extLst>
              <a:ext uri="{FF2B5EF4-FFF2-40B4-BE49-F238E27FC236}">
                <a16:creationId xmlns:a16="http://schemas.microsoft.com/office/drawing/2014/main" id="{393C1BF2-8343-F476-B8BC-397C91497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158" y="420064"/>
            <a:ext cx="77674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Frutiger LT Com 45 Light" panose="020B0303030504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Frutiger LT Com 45 Light" panose="020B0303030504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Frutiger LT Com 45 Light" panose="020B0303030504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Frutiger LT Com 45 Light" panose="020B0303030504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Frutiger LT Com 45 Light" panose="020B0303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LT Com 45 Light" panose="020B0303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LT Com 45 Light" panose="020B0303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LT Com 45 Light" panose="020B0303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LT Com 45 Light" panose="020B0303030504020204" pitchFamily="34" charset="0"/>
              </a:defRPr>
            </a:lvl9pPr>
          </a:lstStyle>
          <a:p>
            <a:r>
              <a:rPr lang="de-DE" altLang="de-DE" sz="2400" b="1" dirty="0">
                <a:solidFill>
                  <a:srgbClr val="002060"/>
                </a:solidFill>
              </a:rPr>
              <a:t>GFS-Vorstufeneber Bestand 27.09.2024 </a:t>
            </a:r>
          </a:p>
          <a:p>
            <a:r>
              <a:rPr lang="de-DE" altLang="de-DE" sz="2400" dirty="0">
                <a:solidFill>
                  <a:srgbClr val="002060"/>
                </a:solidFill>
              </a:rPr>
              <a:t>(incl. Quarantäne)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20D86AFF-C458-B467-1A67-5EA5DB1DD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192" y="1891139"/>
            <a:ext cx="572699" cy="57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53">
            <a:extLst>
              <a:ext uri="{FF2B5EF4-FFF2-40B4-BE49-F238E27FC236}">
                <a16:creationId xmlns:a16="http://schemas.microsoft.com/office/drawing/2014/main" id="{3B5CB2B8-E034-4EFF-4B03-C9BFC4E9C4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770" y="2834901"/>
            <a:ext cx="882121" cy="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38">
            <a:extLst>
              <a:ext uri="{FF2B5EF4-FFF2-40B4-BE49-F238E27FC236}">
                <a16:creationId xmlns:a16="http://schemas.microsoft.com/office/drawing/2014/main" id="{7A6F487F-BA68-DAEE-2200-DF778B5DE1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68" y="2880822"/>
            <a:ext cx="881264" cy="46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43">
            <a:extLst>
              <a:ext uri="{FF2B5EF4-FFF2-40B4-BE49-F238E27FC236}">
                <a16:creationId xmlns:a16="http://schemas.microsoft.com/office/drawing/2014/main" id="{E5F9F9B2-E7A4-35F4-39B2-DB47843626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7178" b="8063"/>
          <a:stretch>
            <a:fillRect/>
          </a:stretch>
        </p:blipFill>
        <p:spPr bwMode="auto">
          <a:xfrm>
            <a:off x="389770" y="3871834"/>
            <a:ext cx="941934" cy="46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33">
            <a:extLst>
              <a:ext uri="{FF2B5EF4-FFF2-40B4-BE49-F238E27FC236}">
                <a16:creationId xmlns:a16="http://schemas.microsoft.com/office/drawing/2014/main" id="{A0681460-79E9-19AD-D60D-76DC4AA91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15" y="2072554"/>
            <a:ext cx="819187" cy="209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0879D37B-D040-830A-AF60-28D8155B5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" b="20589"/>
          <a:stretch>
            <a:fillRect/>
          </a:stretch>
        </p:blipFill>
        <p:spPr bwMode="auto">
          <a:xfrm>
            <a:off x="541813" y="5044549"/>
            <a:ext cx="637683" cy="65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C2E20E80-3FD0-4E77-D865-12723C1352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0258"/>
              </p:ext>
            </p:extLst>
          </p:nvPr>
        </p:nvGraphicFramePr>
        <p:xfrm>
          <a:off x="1430043" y="1481392"/>
          <a:ext cx="3170238" cy="4521169"/>
        </p:xfrm>
        <a:graphic>
          <a:graphicData uri="http://schemas.openxmlformats.org/drawingml/2006/table">
            <a:tbl>
              <a:tblPr firstRow="1" lastRow="1" bandRow="1" bandCol="1">
                <a:tableStyleId>{69012ECD-51FC-41F1-AA8D-1B2483CD663E}</a:tableStyleId>
              </a:tblPr>
              <a:tblGrid>
                <a:gridCol w="2105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4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854"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Frutiger LT Com 45 Light" pitchFamily="34" charset="0"/>
                        </a:rPr>
                        <a:t>Rasse</a:t>
                      </a:r>
                    </a:p>
                  </a:txBody>
                  <a:tcPr marL="9531" marR="9531" marT="952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u="none" strike="noStrike" dirty="0">
                          <a:solidFill>
                            <a:schemeClr val="tx1"/>
                          </a:solidFill>
                          <a:effectLst/>
                          <a:latin typeface="Frutiger LT Com 45 Light" panose="020B0303030504020204" pitchFamily="34" charset="0"/>
                        </a:rPr>
                        <a:t>Menge</a:t>
                      </a:r>
                      <a:endParaRPr lang="de-DE" sz="1800" b="1" i="0" u="none" strike="noStrike" dirty="0">
                        <a:solidFill>
                          <a:schemeClr val="tx1"/>
                        </a:solidFill>
                        <a:effectLst/>
                        <a:latin typeface="Frutiger LT Com 45 Light" pitchFamily="34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800" u="none" strike="noStrike" dirty="0">
                        <a:solidFill>
                          <a:schemeClr val="tx1"/>
                        </a:solidFill>
                        <a:effectLst/>
                        <a:latin typeface="Frutiger LT Com 45 Light" panose="020B0303030504020204" pitchFamily="34" charset="0"/>
                      </a:endParaRPr>
                    </a:p>
                  </a:txBody>
                  <a:tcPr marL="9531" marR="9531" marT="952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854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 dirty="0" err="1">
                          <a:effectLst/>
                          <a:latin typeface="Frutiger LT Com 45 Light" panose="020B0303030504020204" pitchFamily="34" charset="0"/>
                        </a:rPr>
                        <a:t>Breeders</a:t>
                      </a:r>
                      <a:r>
                        <a:rPr lang="de-DE" sz="1800" u="none" strike="noStrike" dirty="0">
                          <a:effectLst/>
                          <a:latin typeface="Frutiger LT Com 45 Light" panose="020B0303030504020204" pitchFamily="34" charset="0"/>
                        </a:rPr>
                        <a:t> </a:t>
                      </a:r>
                      <a:r>
                        <a:rPr lang="de-DE" sz="1800" u="none" strike="noStrike" dirty="0" err="1">
                          <a:effectLst/>
                          <a:latin typeface="Frutiger LT Com 45 Light" panose="020B0303030504020204" pitchFamily="34" charset="0"/>
                        </a:rPr>
                        <a:t>Nuc</a:t>
                      </a:r>
                      <a:r>
                        <a:rPr lang="de-DE" sz="1800" u="none" strike="noStrike" dirty="0">
                          <a:effectLst/>
                          <a:latin typeface="Frutiger LT Com 45 Light" panose="020B0303030504020204" pitchFamily="34" charset="0"/>
                        </a:rPr>
                        <a:t> LL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Frutiger LT Com 45 Light" pitchFamily="34" charset="0"/>
                      </a:endParaRPr>
                    </a:p>
                  </a:txBody>
                  <a:tcPr marL="9531" marR="9531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utiger LT Com 45 Light" pitchFamily="34" charset="0"/>
                        </a:rPr>
                        <a:t>5</a:t>
                      </a:r>
                    </a:p>
                  </a:txBody>
                  <a:tcPr marL="9531" marR="9531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019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u="none" strike="noStrike" dirty="0" err="1">
                          <a:solidFill>
                            <a:schemeClr val="tx1"/>
                          </a:solidFill>
                          <a:effectLst/>
                          <a:latin typeface="Frutiger LT Com 45 Light" panose="020B0303030504020204" pitchFamily="34" charset="0"/>
                        </a:rPr>
                        <a:t>Breeders</a:t>
                      </a:r>
                      <a:r>
                        <a:rPr lang="de-DE" sz="1800" b="0" u="none" strike="noStrike" dirty="0">
                          <a:solidFill>
                            <a:schemeClr val="tx1"/>
                          </a:solidFill>
                          <a:effectLst/>
                          <a:latin typeface="Frutiger LT Com 45 Light" panose="020B0303030504020204" pitchFamily="34" charset="0"/>
                        </a:rPr>
                        <a:t> </a:t>
                      </a:r>
                      <a:r>
                        <a:rPr lang="de-DE" sz="1800" b="0" u="none" strike="noStrike" dirty="0" err="1">
                          <a:solidFill>
                            <a:schemeClr val="tx1"/>
                          </a:solidFill>
                          <a:effectLst/>
                          <a:latin typeface="Frutiger LT Com 45 Light" panose="020B0303030504020204" pitchFamily="34" charset="0"/>
                        </a:rPr>
                        <a:t>Nuc</a:t>
                      </a:r>
                      <a:r>
                        <a:rPr lang="de-DE" sz="1800" b="0" u="none" strike="noStrike" dirty="0">
                          <a:solidFill>
                            <a:schemeClr val="tx1"/>
                          </a:solidFill>
                          <a:effectLst/>
                          <a:latin typeface="Frutiger LT Com 45 Light" panose="020B0303030504020204" pitchFamily="34" charset="0"/>
                        </a:rPr>
                        <a:t> YY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Frutiger LT Com 45 Light" pitchFamily="34" charset="0"/>
                      </a:endParaRPr>
                    </a:p>
                  </a:txBody>
                  <a:tcPr marL="9531" marR="9531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utiger LT Com 45 Light" pitchFamily="34" charset="0"/>
                        </a:rPr>
                        <a:t>7</a:t>
                      </a:r>
                    </a:p>
                  </a:txBody>
                  <a:tcPr marL="9531" marR="9531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854">
                <a:tc>
                  <a:txBody>
                    <a:bodyPr/>
                    <a:lstStyle/>
                    <a:p>
                      <a:pPr algn="l" fontAlgn="b"/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Frutiger LT Com 45 Light" pitchFamily="34" charset="0"/>
                      </a:endParaRPr>
                    </a:p>
                  </a:txBody>
                  <a:tcPr marL="9531" marR="9531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Frutiger LT Com 45 Light" pitchFamily="34" charset="0"/>
                      </a:endParaRPr>
                    </a:p>
                  </a:txBody>
                  <a:tcPr marL="9531" marR="9531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019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u="none" strike="noStrike" dirty="0">
                          <a:effectLst/>
                          <a:latin typeface="Frutiger LT Com 45 Light" panose="020B0303030504020204" pitchFamily="34" charset="0"/>
                        </a:rPr>
                        <a:t>GG DL NUC</a:t>
                      </a:r>
                      <a:endParaRPr lang="de-DE" sz="1800" b="0" i="0" u="none" strike="noStrike" dirty="0">
                        <a:effectLst/>
                        <a:latin typeface="Frutiger LT Com 45 Light" panose="020B0303030504020204" pitchFamily="34" charset="0"/>
                      </a:endParaRPr>
                    </a:p>
                  </a:txBody>
                  <a:tcPr marL="9531" marR="9531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utiger LT Com 45 Light" pitchFamily="34" charset="0"/>
                        </a:rPr>
                        <a:t>3</a:t>
                      </a:r>
                    </a:p>
                  </a:txBody>
                  <a:tcPr marL="9531" marR="9531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019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u="none" strike="noStrike" dirty="0">
                          <a:effectLst/>
                          <a:latin typeface="Frutiger LT Com 45 Light" panose="020B0303030504020204" pitchFamily="34" charset="0"/>
                        </a:rPr>
                        <a:t>GG LW NUC</a:t>
                      </a:r>
                      <a:endParaRPr lang="de-DE" sz="1800" b="0" i="0" u="none" strike="noStrike" dirty="0">
                        <a:effectLst/>
                        <a:latin typeface="Frutiger LT Com 45 Light" panose="020B0303030504020204" pitchFamily="34" charset="0"/>
                      </a:endParaRPr>
                    </a:p>
                  </a:txBody>
                  <a:tcPr marL="9531" marR="9531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utiger LT Com 45 Light" pitchFamily="34" charset="0"/>
                        </a:rPr>
                        <a:t>2</a:t>
                      </a:r>
                    </a:p>
                  </a:txBody>
                  <a:tcPr marL="9531" marR="9531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854">
                <a:tc>
                  <a:txBody>
                    <a:bodyPr/>
                    <a:lstStyle/>
                    <a:p>
                      <a:pPr algn="l" fontAlgn="b"/>
                      <a:endParaRPr lang="de-DE" sz="2400" b="0" i="0" u="none" strike="noStrike" dirty="0">
                        <a:effectLst/>
                        <a:latin typeface="Frutiger LT Com 45 Light" panose="020B0303030504020204" pitchFamily="34" charset="0"/>
                      </a:endParaRPr>
                    </a:p>
                  </a:txBody>
                  <a:tcPr marL="9531" marR="9531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Frutiger LT Com 45 Light" pitchFamily="34" charset="0"/>
                      </a:endParaRPr>
                    </a:p>
                  </a:txBody>
                  <a:tcPr marL="9531" marR="9531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019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u="none" strike="noStrike" dirty="0" err="1">
                          <a:effectLst/>
                          <a:latin typeface="Frutiger LT Com 45 Light" panose="020B0303030504020204" pitchFamily="34" charset="0"/>
                        </a:rPr>
                        <a:t>Hypor</a:t>
                      </a:r>
                      <a:r>
                        <a:rPr lang="de-DE" sz="1800" b="0" u="none" strike="noStrike" dirty="0">
                          <a:effectLst/>
                          <a:latin typeface="Frutiger LT Com 45 Light" panose="020B0303030504020204" pitchFamily="34" charset="0"/>
                        </a:rPr>
                        <a:t> </a:t>
                      </a:r>
                      <a:r>
                        <a:rPr lang="de-DE" sz="1800" b="0" u="none" strike="noStrike" dirty="0" err="1">
                          <a:effectLst/>
                          <a:latin typeface="Frutiger LT Com 45 Light" panose="020B0303030504020204" pitchFamily="34" charset="0"/>
                        </a:rPr>
                        <a:t>Nuc</a:t>
                      </a:r>
                      <a:r>
                        <a:rPr lang="de-DE" sz="1800" b="0" u="none" strike="noStrike" dirty="0">
                          <a:effectLst/>
                          <a:latin typeface="Frutiger LT Com 45 Light" panose="020B0303030504020204" pitchFamily="34" charset="0"/>
                        </a:rPr>
                        <a:t> CL</a:t>
                      </a:r>
                      <a:endParaRPr lang="de-DE" sz="1800" b="0" i="0" u="none" strike="noStrike" dirty="0">
                        <a:effectLst/>
                        <a:latin typeface="Frutiger LT Com 45 Light" panose="020B0303030504020204" pitchFamily="34" charset="0"/>
                      </a:endParaRPr>
                    </a:p>
                  </a:txBody>
                  <a:tcPr marL="9531" marR="9531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utiger LT Com 45 Light" pitchFamily="34" charset="0"/>
                        </a:rPr>
                        <a:t>6</a:t>
                      </a:r>
                    </a:p>
                  </a:txBody>
                  <a:tcPr marL="9531" marR="9531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2332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u="none" strike="noStrike" dirty="0" err="1">
                          <a:effectLst/>
                          <a:latin typeface="Frutiger LT Com 45 Light" panose="020B0303030504020204" pitchFamily="34" charset="0"/>
                        </a:rPr>
                        <a:t>Hypor</a:t>
                      </a:r>
                      <a:r>
                        <a:rPr lang="de-DE" sz="1800" b="0" u="none" strike="noStrike" dirty="0">
                          <a:effectLst/>
                          <a:latin typeface="Frutiger LT Com 45 Light" panose="020B0303030504020204" pitchFamily="34" charset="0"/>
                        </a:rPr>
                        <a:t> </a:t>
                      </a:r>
                      <a:r>
                        <a:rPr lang="de-DE" sz="1800" b="0" u="none" strike="noStrike" dirty="0" err="1">
                          <a:effectLst/>
                          <a:latin typeface="Frutiger LT Com 45 Light" panose="020B0303030504020204" pitchFamily="34" charset="0"/>
                        </a:rPr>
                        <a:t>Nuc</a:t>
                      </a:r>
                      <a:r>
                        <a:rPr lang="de-DE" sz="1800" b="0" u="none" strike="noStrike" dirty="0">
                          <a:effectLst/>
                          <a:latin typeface="Frutiger LT Com 45 Light" panose="020B0303030504020204" pitchFamily="34" charset="0"/>
                        </a:rPr>
                        <a:t> DN</a:t>
                      </a:r>
                      <a:endParaRPr lang="de-DE" sz="1800" b="0" i="0" u="none" strike="noStrike" dirty="0">
                        <a:effectLst/>
                        <a:latin typeface="Frutiger LT Com 45 Light" panose="020B0303030504020204" pitchFamily="34" charset="0"/>
                      </a:endParaRPr>
                    </a:p>
                  </a:txBody>
                  <a:tcPr marL="9531" marR="9531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utiger LT Com 45 Light" pitchFamily="34" charset="0"/>
                        </a:rPr>
                        <a:t>14</a:t>
                      </a:r>
                    </a:p>
                  </a:txBody>
                  <a:tcPr marL="9531" marR="9531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854"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 dirty="0">
                        <a:effectLst/>
                        <a:latin typeface="Frutiger LT Com 45 Light" panose="020B0303030504020204" pitchFamily="34" charset="0"/>
                      </a:endParaRPr>
                    </a:p>
                  </a:txBody>
                  <a:tcPr marL="9531" marR="9531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Frutiger LT Com 45 Light" pitchFamily="34" charset="0"/>
                      </a:endParaRPr>
                    </a:p>
                  </a:txBody>
                  <a:tcPr marL="9531" marR="9531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019"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 dirty="0">
                        <a:effectLst/>
                        <a:latin typeface="Frutiger LT Com 45 Light" panose="020B0303030504020204" pitchFamily="34" charset="0"/>
                      </a:endParaRPr>
                    </a:p>
                  </a:txBody>
                  <a:tcPr marL="9531" marR="9531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Frutiger LT Com 45 Light" pitchFamily="34" charset="0"/>
                      </a:endParaRPr>
                    </a:p>
                  </a:txBody>
                  <a:tcPr marL="9531" marR="9531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0051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u="none" strike="noStrike" dirty="0">
                          <a:effectLst/>
                          <a:latin typeface="Frutiger LT Com 45 Light" panose="020B0303030504020204" pitchFamily="34" charset="0"/>
                        </a:rPr>
                        <a:t>PIC 03 1020</a:t>
                      </a:r>
                      <a:endParaRPr lang="de-DE" sz="1800" b="0" i="0" u="none" strike="noStrike" dirty="0">
                        <a:effectLst/>
                        <a:latin typeface="Frutiger LT Com 45 Light" panose="020B0303030504020204" pitchFamily="34" charset="0"/>
                      </a:endParaRPr>
                    </a:p>
                  </a:txBody>
                  <a:tcPr marL="9531" marR="9531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utiger LT Com 45 Light" pitchFamily="34" charset="0"/>
                        </a:rPr>
                        <a:t>24</a:t>
                      </a:r>
                    </a:p>
                  </a:txBody>
                  <a:tcPr marL="9531" marR="9531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5797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u="none" strike="noStrike" dirty="0">
                          <a:effectLst/>
                          <a:latin typeface="Frutiger LT Com 45 Light" panose="020B0303030504020204" pitchFamily="34" charset="0"/>
                        </a:rPr>
                        <a:t>PIC 04 1011</a:t>
                      </a:r>
                      <a:endParaRPr lang="de-DE" sz="1800" b="0" i="0" u="none" strike="noStrike" dirty="0">
                        <a:effectLst/>
                        <a:latin typeface="Frutiger LT Com 45 Light" panose="020B0303030504020204" pitchFamily="34" charset="0"/>
                      </a:endParaRPr>
                    </a:p>
                  </a:txBody>
                  <a:tcPr marL="9531" marR="9531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utiger LT Com 45 Light" pitchFamily="34" charset="0"/>
                        </a:rPr>
                        <a:t>91</a:t>
                      </a:r>
                    </a:p>
                  </a:txBody>
                  <a:tcPr marL="9531" marR="9531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3854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u="none" strike="noStrike" dirty="0">
                          <a:effectLst/>
                          <a:latin typeface="Frutiger LT Com 45 Light" panose="020B0303030504020204" pitchFamily="34" charset="0"/>
                        </a:rPr>
                        <a:t>PIC 05 1022</a:t>
                      </a:r>
                      <a:endParaRPr lang="de-DE" sz="1800" b="0" i="0" u="none" strike="noStrike" dirty="0">
                        <a:effectLst/>
                        <a:latin typeface="Frutiger LT Com 45 Light" panose="020B0303030504020204" pitchFamily="34" charset="0"/>
                      </a:endParaRPr>
                    </a:p>
                  </a:txBody>
                  <a:tcPr marL="9531" marR="9531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utiger LT Com 45 Light" pitchFamily="34" charset="0"/>
                        </a:rPr>
                        <a:t>37</a:t>
                      </a:r>
                    </a:p>
                  </a:txBody>
                  <a:tcPr marL="9531" marR="9531" marT="95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776B3B92-20F5-D3E7-444A-F90AED9072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92372"/>
              </p:ext>
            </p:extLst>
          </p:nvPr>
        </p:nvGraphicFramePr>
        <p:xfrm>
          <a:off x="5944602" y="1187053"/>
          <a:ext cx="3015721" cy="2343138"/>
        </p:xfrm>
        <a:graphic>
          <a:graphicData uri="http://schemas.openxmlformats.org/drawingml/2006/table">
            <a:tbl>
              <a:tblPr firstRow="1" lastRow="1" bandRow="1" bandCol="1">
                <a:tableStyleId>{69012ECD-51FC-41F1-AA8D-1B2483CD663E}</a:tableStyleId>
              </a:tblPr>
              <a:tblGrid>
                <a:gridCol w="2228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1575"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Frutiger LT Com 45 Light" pitchFamily="34" charset="0"/>
                        </a:rPr>
                        <a:t>Rasse</a:t>
                      </a:r>
                    </a:p>
                  </a:txBody>
                  <a:tcPr marL="9526" marR="9526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u="none" strike="noStrike" dirty="0">
                        <a:solidFill>
                          <a:schemeClr val="tx1"/>
                        </a:solidFill>
                        <a:effectLst/>
                        <a:latin typeface="Frutiger LT Com 45 Light" panose="020B0303030504020204" pitchFamily="34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u="none" strike="noStrike" dirty="0">
                          <a:solidFill>
                            <a:schemeClr val="tx1"/>
                          </a:solidFill>
                          <a:effectLst/>
                          <a:latin typeface="Frutiger LT Com 45 Light" panose="020B0303030504020204" pitchFamily="34" charset="0"/>
                        </a:rPr>
                        <a:t>Menge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i="0" u="none" strike="noStrike" dirty="0">
                        <a:solidFill>
                          <a:schemeClr val="tx1"/>
                        </a:solidFill>
                        <a:effectLst/>
                        <a:latin typeface="Frutiger LT Com 45 Light" pitchFamily="34" charset="0"/>
                      </a:endParaRPr>
                    </a:p>
                  </a:txBody>
                  <a:tcPr marL="9526" marR="9526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57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 dirty="0">
                          <a:effectLst/>
                          <a:latin typeface="Frutiger LT Com 45 Light" panose="020B0303030504020204" pitchFamily="34" charset="0"/>
                        </a:rPr>
                        <a:t>CH-DE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Frutiger LT Com 45 Light" pitchFamily="34" charset="0"/>
                      </a:endParaRPr>
                    </a:p>
                  </a:txBody>
                  <a:tcPr marL="9526" marR="9526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utiger LT Com 45 Light" pitchFamily="34" charset="0"/>
                        </a:rPr>
                        <a:t>6</a:t>
                      </a:r>
                    </a:p>
                  </a:txBody>
                  <a:tcPr marL="9526" marR="9526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57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Frutiger LT Com 45 Light" panose="020B0303030504020204" pitchFamily="34" charset="0"/>
                        </a:rPr>
                        <a:t>CH-DL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Frutiger LT Com 45 Light" pitchFamily="34" charset="0"/>
                      </a:endParaRPr>
                    </a:p>
                  </a:txBody>
                  <a:tcPr marL="9526" marR="9526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utiger LT Com 45 Light" pitchFamily="34" charset="0"/>
                        </a:rPr>
                        <a:t>6</a:t>
                      </a:r>
                    </a:p>
                  </a:txBody>
                  <a:tcPr marL="9526" marR="9526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177">
                <a:tc>
                  <a:txBody>
                    <a:bodyPr/>
                    <a:lstStyle/>
                    <a:p>
                      <a:pPr algn="l" fontAlgn="b"/>
                      <a:endParaRPr lang="de-DE" sz="2400" b="0" i="0" u="none" strike="noStrike" dirty="0">
                        <a:solidFill>
                          <a:srgbClr val="000000"/>
                        </a:solidFill>
                        <a:effectLst/>
                        <a:latin typeface="Frutiger LT Com 45 Light" pitchFamily="34" charset="0"/>
                      </a:endParaRPr>
                    </a:p>
                  </a:txBody>
                  <a:tcPr marL="9526" marR="9526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Frutiger LT Com 45 Light" pitchFamily="34" charset="0"/>
                      </a:endParaRPr>
                    </a:p>
                  </a:txBody>
                  <a:tcPr marL="9526" marR="9526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57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 err="1">
                          <a:effectLst/>
                          <a:latin typeface="Frutiger LT Com 45 Light" panose="020B0303030504020204" pitchFamily="34" charset="0"/>
                        </a:rPr>
                        <a:t>Topigs</a:t>
                      </a:r>
                      <a:r>
                        <a:rPr lang="de-DE" sz="1800" b="0" i="0" u="none" strike="noStrike" dirty="0">
                          <a:effectLst/>
                          <a:latin typeface="Frutiger LT Com 45 Light" panose="020B0303030504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effectLst/>
                          <a:latin typeface="Frutiger LT Com 45 Light" panose="020B0303030504020204" pitchFamily="34" charset="0"/>
                        </a:rPr>
                        <a:t>Nuc</a:t>
                      </a:r>
                      <a:r>
                        <a:rPr lang="de-DE" sz="1800" b="0" i="0" u="none" strike="noStrike" dirty="0">
                          <a:effectLst/>
                          <a:latin typeface="Frutiger LT Com 45 Light" panose="020B0303030504020204" pitchFamily="34" charset="0"/>
                        </a:rPr>
                        <a:t> L</a:t>
                      </a:r>
                    </a:p>
                  </a:txBody>
                  <a:tcPr marL="9523" marR="9523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Frutiger LT Com 45 Light" pitchFamily="34" charset="0"/>
                          <a:ea typeface="+mn-ea"/>
                          <a:cs typeface="+mn-cs"/>
                        </a:rPr>
                        <a:t>56  </a:t>
                      </a:r>
                    </a:p>
                  </a:txBody>
                  <a:tcPr marL="9526" marR="9526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57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 err="1">
                          <a:effectLst/>
                          <a:latin typeface="Frutiger LT Com 45 Light" panose="020B0303030504020204" pitchFamily="34" charset="0"/>
                        </a:rPr>
                        <a:t>Topigs</a:t>
                      </a:r>
                      <a:r>
                        <a:rPr lang="de-DE" sz="1800" b="0" i="0" u="none" strike="noStrike" dirty="0">
                          <a:effectLst/>
                          <a:latin typeface="Frutiger LT Com 45 Light" panose="020B0303030504020204" pitchFamily="34" charset="0"/>
                        </a:rPr>
                        <a:t> </a:t>
                      </a:r>
                      <a:r>
                        <a:rPr lang="de-DE" sz="1800" b="0" i="0" u="none" strike="noStrike" dirty="0" err="1">
                          <a:effectLst/>
                          <a:latin typeface="Frutiger LT Com 45 Light" panose="020B0303030504020204" pitchFamily="34" charset="0"/>
                        </a:rPr>
                        <a:t>Nuc</a:t>
                      </a:r>
                      <a:r>
                        <a:rPr lang="de-DE" sz="1800" b="0" i="0" u="none" strike="noStrike" dirty="0">
                          <a:effectLst/>
                          <a:latin typeface="Frutiger LT Com 45 Light" panose="020B0303030504020204" pitchFamily="34" charset="0"/>
                        </a:rPr>
                        <a:t> Z</a:t>
                      </a:r>
                    </a:p>
                  </a:txBody>
                  <a:tcPr marL="9526" marR="9526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de-DE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Frutiger LT Com 45 Light" pitchFamily="34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6" marR="9526" marT="952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Textfeld 22">
            <a:extLst>
              <a:ext uri="{FF2B5EF4-FFF2-40B4-BE49-F238E27FC236}">
                <a16:creationId xmlns:a16="http://schemas.microsoft.com/office/drawing/2014/main" id="{461B016D-5B56-B1B4-0BAB-38C5D0FE8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5288" y="3937169"/>
            <a:ext cx="41687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Frutiger LT Com 45 Light" panose="020B0303030504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Frutiger LT Com 45 Light" panose="020B0303030504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Frutiger LT Com 45 Light" panose="020B0303030504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Frutiger LT Com 45 Light" panose="020B0303030504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Frutiger LT Com 45 Light" panose="020B0303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LT Com 45 Light" panose="020B0303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LT Com 45 Light" panose="020B0303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LT Com 45 Light" panose="020B0303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LT Com 45 Light" panose="020B0303030504020204" pitchFamily="34" charset="0"/>
              </a:defRPr>
            </a:lvl9pPr>
          </a:lstStyle>
          <a:p>
            <a:r>
              <a:rPr lang="de-DE" altLang="de-DE" b="1" dirty="0"/>
              <a:t>   Summe 		         283</a:t>
            </a:r>
          </a:p>
        </p:txBody>
      </p:sp>
    </p:spTree>
    <p:extLst>
      <p:ext uri="{BB962C8B-B14F-4D97-AF65-F5344CB8AC3E}">
        <p14:creationId xmlns:p14="http://schemas.microsoft.com/office/powerpoint/2010/main" val="1848103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2">
            <a:extLst>
              <a:ext uri="{FF2B5EF4-FFF2-40B4-BE49-F238E27FC236}">
                <a16:creationId xmlns:a16="http://schemas.microsoft.com/office/drawing/2014/main" id="{393C1BF2-8343-F476-B8BC-397C91497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505" y="429394"/>
            <a:ext cx="77674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Frutiger LT Com 45 Light" panose="020B0303030504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Frutiger LT Com 45 Light" panose="020B0303030504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Frutiger LT Com 45 Light" panose="020B0303030504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Frutiger LT Com 45 Light" panose="020B0303030504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Frutiger LT Com 45 Light" panose="020B0303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LT Com 45 Light" panose="020B0303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LT Com 45 Light" panose="020B0303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LT Com 45 Light" panose="020B0303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LT Com 45 Light" panose="020B0303030504020204" pitchFamily="34" charset="0"/>
              </a:defRPr>
            </a:lvl9pPr>
          </a:lstStyle>
          <a:p>
            <a:pPr algn="ctr"/>
            <a:r>
              <a:rPr lang="de-DE" altLang="de-DE" sz="2400" b="1" dirty="0">
                <a:solidFill>
                  <a:srgbClr val="002060"/>
                </a:solidFill>
              </a:rPr>
              <a:t>Zusammenarbeit mit der Deutschen Genbank</a:t>
            </a:r>
            <a:endParaRPr lang="de-DE" altLang="de-DE" sz="2400" dirty="0">
              <a:solidFill>
                <a:srgbClr val="002060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A8AFC7E-0AEB-210D-9E92-1A382E6343E8}"/>
              </a:ext>
            </a:extLst>
          </p:cNvPr>
          <p:cNvSpPr txBox="1"/>
          <p:nvPr/>
        </p:nvSpPr>
        <p:spPr>
          <a:xfrm>
            <a:off x="457200" y="1101012"/>
            <a:ext cx="839755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2060"/>
                </a:solidFill>
                <a:latin typeface="Frutiger LT Com 45 Light" panose="020B0303030504020204" pitchFamily="34" charset="0"/>
              </a:rPr>
              <a:t>Bisher: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2060"/>
                </a:solidFill>
                <a:latin typeface="Frutiger LT Com 45 Light" panose="020B0303030504020204" pitchFamily="34" charset="0"/>
              </a:rPr>
              <a:t>Aufstallung von Ebern bedrohter/gefährdeter Rassen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2060"/>
                </a:solidFill>
                <a:latin typeface="Frutiger LT Com 45 Light" panose="020B0303030504020204" pitchFamily="34" charset="0"/>
              </a:rPr>
              <a:t>Spermagewinnung von Ebern bedrohter/gefährdeter Rassen für die Herstellung von Tiefgefriersperma</a:t>
            </a:r>
          </a:p>
          <a:p>
            <a:endParaRPr lang="de-DE" dirty="0">
              <a:solidFill>
                <a:srgbClr val="002060"/>
              </a:solidFill>
              <a:latin typeface="Frutiger LT Com 45 Light" panose="020B0303030504020204" pitchFamily="34" charset="0"/>
            </a:endParaRPr>
          </a:p>
          <a:p>
            <a:r>
              <a:rPr lang="de-DE" dirty="0">
                <a:solidFill>
                  <a:srgbClr val="002060"/>
                </a:solidFill>
                <a:latin typeface="Frutiger LT Com 45 Light" panose="020B0303030504020204" pitchFamily="34" charset="0"/>
              </a:rPr>
              <a:t>Zukünftig: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2060"/>
                </a:solidFill>
                <a:latin typeface="Frutiger LT Com 45 Light" panose="020B0303030504020204" pitchFamily="34" charset="0"/>
              </a:rPr>
              <a:t>Information und Austausch zu den gewünschten Einlagerungen in der deutschen Genbank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2060"/>
                </a:solidFill>
                <a:latin typeface="Frutiger LT Com 45 Light" panose="020B0303030504020204" pitchFamily="34" charset="0"/>
              </a:rPr>
              <a:t>Einsatz bedrohter/gefährdeter Rassen unterstützen - sonst schneller Übergang zur Erhaltungspopulation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002060"/>
                </a:solidFill>
                <a:latin typeface="Frutiger LT Com 45 Light" panose="020B0303030504020204" pitchFamily="34" charset="0"/>
              </a:rPr>
              <a:t>Informationsaustausch/Koordination bundesweit/europaweit</a:t>
            </a:r>
          </a:p>
          <a:p>
            <a:endParaRPr lang="de-DE" dirty="0">
              <a:solidFill>
                <a:srgbClr val="002060"/>
              </a:solidFill>
              <a:latin typeface="Frutiger LT Com 45 Light" panose="020B0303030504020204" pitchFamily="34" charset="0"/>
            </a:endParaRPr>
          </a:p>
          <a:p>
            <a:endParaRPr lang="de-DE" dirty="0">
              <a:solidFill>
                <a:srgbClr val="002060"/>
              </a:solidFill>
              <a:latin typeface="Frutiger LT Com 45 Light" panose="020B0303030504020204" pitchFamily="34" charset="0"/>
            </a:endParaRPr>
          </a:p>
          <a:p>
            <a:endParaRPr lang="de-DE" dirty="0">
              <a:solidFill>
                <a:srgbClr val="002060"/>
              </a:solidFill>
              <a:latin typeface="Frutiger LT Com 45 Light" panose="020B0303030504020204" pitchFamily="34" charset="0"/>
            </a:endParaRPr>
          </a:p>
          <a:p>
            <a:endParaRPr lang="de-DE" dirty="0">
              <a:solidFill>
                <a:srgbClr val="002060"/>
              </a:solidFill>
              <a:latin typeface="Frutiger LT Com 45 Light" panose="020B0303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762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387C6CC-7780-56D8-18E5-E10CA8A987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6" t="772" r="772"/>
          <a:stretch/>
        </p:blipFill>
        <p:spPr>
          <a:xfrm>
            <a:off x="-244701" y="1461"/>
            <a:ext cx="9820404" cy="684365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4D8D3E8-1FAD-4F40-D010-4170EC97DDC5}"/>
              </a:ext>
            </a:extLst>
          </p:cNvPr>
          <p:cNvSpPr txBox="1"/>
          <p:nvPr/>
        </p:nvSpPr>
        <p:spPr>
          <a:xfrm>
            <a:off x="-916212" y="5979473"/>
            <a:ext cx="72840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altLang="de-DE" sz="2800" b="1" dirty="0">
                <a:solidFill>
                  <a:schemeClr val="bg1"/>
                </a:solidFill>
                <a:latin typeface="Frutiger LT Com 45 Light" panose="020B0303030504020204" pitchFamily="34" charset="0"/>
              </a:rPr>
              <a:t>Ich freue mich auf Fragen! </a:t>
            </a:r>
          </a:p>
        </p:txBody>
      </p:sp>
    </p:spTree>
    <p:extLst>
      <p:ext uri="{BB962C8B-B14F-4D97-AF65-F5344CB8AC3E}">
        <p14:creationId xmlns:p14="http://schemas.microsoft.com/office/powerpoint/2010/main" val="2644785625"/>
      </p:ext>
    </p:extLst>
  </p:cSld>
  <p:clrMapOvr>
    <a:masterClrMapping/>
  </p:clrMapOvr>
</p:sld>
</file>

<file path=ppt/theme/theme1.xml><?xml version="1.0" encoding="utf-8"?>
<a:theme xmlns:a="http://schemas.openxmlformats.org/drawingml/2006/main" name="GFS Neu 2008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B98306EE0128F4FAFB9032D5E3FA28E" ma:contentTypeVersion="5" ma:contentTypeDescription="Ein neues Dokument erstellen." ma:contentTypeScope="" ma:versionID="19ba0dfaaf173f8d7c894b6918e2e7bf">
  <xsd:schema xmlns:xsd="http://www.w3.org/2001/XMLSchema" xmlns:xs="http://www.w3.org/2001/XMLSchema" xmlns:p="http://schemas.microsoft.com/office/2006/metadata/properties" xmlns:ns3="14867751-dd26-4c68-8618-261b28969bc3" targetNamespace="http://schemas.microsoft.com/office/2006/metadata/properties" ma:root="true" ma:fieldsID="cee7aee0313e8b08bb2593b8ae2addbe" ns3:_="">
    <xsd:import namespace="14867751-dd26-4c68-8618-261b28969bc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867751-dd26-4c68-8618-261b28969b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4867751-dd26-4c68-8618-261b28969bc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EBD3CD-E7ED-452E-B52C-9D613BE006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867751-dd26-4c68-8618-261b28969b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3A0A7C-F83D-4B1D-BC10-72C621DBC760}">
  <ds:schemaRefs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14867751-dd26-4c68-8618-261b28969bc3"/>
    <ds:schemaRef ds:uri="http://schemas.microsoft.com/office/2006/documentManagement/types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C22ACA9-9E38-44D5-9AE1-041B0F7DD7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320</Words>
  <Application>Microsoft Office PowerPoint</Application>
  <PresentationFormat>Bildschirmpräsentation (4:3)</PresentationFormat>
  <Paragraphs>92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Frutiger LT Com 45 Light</vt:lpstr>
      <vt:lpstr>Times New Roman</vt:lpstr>
      <vt:lpstr>GFS Neu 2008</vt:lpstr>
      <vt:lpstr>PowerPoint-Präsentation</vt:lpstr>
      <vt:lpstr>GFS Fakten im Überblick</vt:lpstr>
      <vt:lpstr>GFS Standorte</vt:lpstr>
      <vt:lpstr>PowerPoint-Präsentation</vt:lpstr>
      <vt:lpstr>PowerPoint-Präsentation</vt:lpstr>
      <vt:lpstr>PowerPoint-Präsentation</vt:lpstr>
      <vt:lpstr>PowerPoint-Präsentation</vt:lpstr>
    </vt:vector>
  </TitlesOfParts>
  <Company>connectiv! eSolutions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Friedrichs, Meike</dc:creator>
  <cp:lastModifiedBy>Friedrichs, Meike</cp:lastModifiedBy>
  <cp:revision>1306</cp:revision>
  <cp:lastPrinted>2024-03-18T12:02:24Z</cp:lastPrinted>
  <dcterms:created xsi:type="dcterms:W3CDTF">2002-06-14T10:03:25Z</dcterms:created>
  <dcterms:modified xsi:type="dcterms:W3CDTF">2024-09-30T04:12:21Z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0x0101009B98306EE0128F4FAFB9032D5E3FA28E</vt:lpwstr>
  </property>
</Properties>
</file>